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579C1-A71D-E5A7-493C-42EA63DED0D1}" v="679" dt="2025-06-03T01:57:14.156"/>
    <p1510:client id="{21606CD2-6F2C-EF50-9C9C-E106FCC6B67B}" v="694" dt="2025-06-02T23:46:47.324"/>
    <p1510:client id="{429B61E2-46F3-FAEA-A4B0-E5E801EC759E}" v="109" dt="2025-06-03T00:07:17.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83749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5857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4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4162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30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98000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5710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25134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81554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84321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689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0192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1" r:id="rId6"/>
    <p:sldLayoutId id="2147483697" r:id="rId7"/>
    <p:sldLayoutId id="2147483698" r:id="rId8"/>
    <p:sldLayoutId id="2147483699" r:id="rId9"/>
    <p:sldLayoutId id="2147483700" r:id="rId10"/>
    <p:sldLayoutId id="2147483702"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nk and blue clouds">
            <a:extLst>
              <a:ext uri="{FF2B5EF4-FFF2-40B4-BE49-F238E27FC236}">
                <a16:creationId xmlns:a16="http://schemas.microsoft.com/office/drawing/2014/main" id="{8C1C8AFE-6A86-8F62-0A26-61530DC7CE67}"/>
              </a:ext>
            </a:extLst>
          </p:cNvPr>
          <p:cNvPicPr>
            <a:picLocks noChangeAspect="1"/>
          </p:cNvPicPr>
          <p:nvPr/>
        </p:nvPicPr>
        <p:blipFill>
          <a:blip r:embed="rId2"/>
          <a:srcRect l="16263" r="8925"/>
          <a:stretch>
            <a:fillRect/>
          </a:stretch>
        </p:blipFill>
        <p:spPr>
          <a:xfrm>
            <a:off x="20" y="10"/>
            <a:ext cx="7803224" cy="6857989"/>
          </a:xfrm>
          <a:prstGeom prst="rect">
            <a:avLst/>
          </a:prstGeom>
        </p:spPr>
      </p:pic>
      <p:sp>
        <p:nvSpPr>
          <p:cNvPr id="31" name="Rectangle 30">
            <a:extLst>
              <a:ext uri="{FF2B5EF4-FFF2-40B4-BE49-F238E27FC236}">
                <a16:creationId xmlns:a16="http://schemas.microsoft.com/office/drawing/2014/main" id="{F8B2ECD5-47B1-47AD-AC9D-04506463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896636"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668094" y="914400"/>
            <a:ext cx="7012322" cy="3427867"/>
          </a:xfrm>
        </p:spPr>
        <p:txBody>
          <a:bodyPr anchor="t">
            <a:normAutofit/>
          </a:bodyPr>
          <a:lstStyle/>
          <a:p>
            <a:r>
              <a:rPr lang="en-US" sz="4000">
                <a:solidFill>
                  <a:schemeClr val="bg1"/>
                </a:solidFill>
                <a:latin typeface="Calibri"/>
                <a:ea typeface="Calibri"/>
                <a:cs typeface="Calibri"/>
              </a:rPr>
              <a:t>Predictive Analysis on SpaceX First Stage Reuse </a:t>
            </a:r>
          </a:p>
        </p:txBody>
      </p:sp>
      <p:sp>
        <p:nvSpPr>
          <p:cNvPr id="3" name="Subtitle 2"/>
          <p:cNvSpPr>
            <a:spLocks noGrp="1"/>
          </p:cNvSpPr>
          <p:nvPr>
            <p:ph type="subTitle" idx="1"/>
          </p:nvPr>
        </p:nvSpPr>
        <p:spPr>
          <a:xfrm>
            <a:off x="640080" y="5253051"/>
            <a:ext cx="4589685" cy="812923"/>
          </a:xfrm>
        </p:spPr>
        <p:txBody>
          <a:bodyPr anchor="t">
            <a:normAutofit fontScale="92500" lnSpcReduction="10000"/>
          </a:bodyPr>
          <a:lstStyle/>
          <a:p>
            <a:r>
              <a:rPr lang="en-US">
                <a:solidFill>
                  <a:srgbClr val="FFFFFF"/>
                </a:solidFill>
              </a:rPr>
              <a:t>Kalyan Kumar Reddy </a:t>
            </a:r>
          </a:p>
          <a:p>
            <a:r>
              <a:rPr lang="en-US"/>
              <a:t>06/02/2025</a:t>
            </a:r>
          </a:p>
        </p:txBody>
      </p:sp>
      <p:cxnSp>
        <p:nvCxnSpPr>
          <p:cNvPr id="33" name="Straight Connector 3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rocket launching from a rocket launch pad&#10;&#10;AI-generated content may be incorrect.">
            <a:extLst>
              <a:ext uri="{FF2B5EF4-FFF2-40B4-BE49-F238E27FC236}">
                <a16:creationId xmlns:a16="http://schemas.microsoft.com/office/drawing/2014/main" id="{D413F936-D0F9-4DF2-5E07-BB34C861613C}"/>
              </a:ext>
            </a:extLst>
          </p:cNvPr>
          <p:cNvPicPr>
            <a:picLocks noChangeAspect="1"/>
          </p:cNvPicPr>
          <p:nvPr/>
        </p:nvPicPr>
        <p:blipFill>
          <a:blip r:embed="rId3"/>
          <a:srcRect l="30571" r="27192" b="-1"/>
          <a:stretch>
            <a:fillRect/>
          </a:stretch>
        </p:blipFill>
        <p:spPr>
          <a:xfrm>
            <a:off x="7803244" y="-1"/>
            <a:ext cx="4388756" cy="6857999"/>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CD51-87D1-5E4E-A37B-5991D5C32AED}"/>
              </a:ext>
            </a:extLst>
          </p:cNvPr>
          <p:cNvSpPr>
            <a:spLocks noGrp="1"/>
          </p:cNvSpPr>
          <p:nvPr>
            <p:ph type="title"/>
          </p:nvPr>
        </p:nvSpPr>
        <p:spPr/>
        <p:txBody>
          <a:bodyPr/>
          <a:lstStyle/>
          <a:p>
            <a:r>
              <a:rPr lang="en-US">
                <a:latin typeface="Calibri"/>
                <a:ea typeface="Calibri"/>
                <a:cs typeface="Calibri"/>
              </a:rPr>
              <a:t>EDA with Visualization</a:t>
            </a:r>
          </a:p>
        </p:txBody>
      </p:sp>
      <p:sp>
        <p:nvSpPr>
          <p:cNvPr id="3" name="Content Placeholder 2">
            <a:extLst>
              <a:ext uri="{FF2B5EF4-FFF2-40B4-BE49-F238E27FC236}">
                <a16:creationId xmlns:a16="http://schemas.microsoft.com/office/drawing/2014/main" id="{174050AE-19BD-E477-9600-3494F01DFE92}"/>
              </a:ext>
            </a:extLst>
          </p:cNvPr>
          <p:cNvSpPr>
            <a:spLocks noGrp="1"/>
          </p:cNvSpPr>
          <p:nvPr>
            <p:ph idx="1"/>
          </p:nvPr>
        </p:nvSpPr>
        <p:spPr>
          <a:xfrm>
            <a:off x="640080" y="2082783"/>
            <a:ext cx="10890928" cy="3566160"/>
          </a:xfrm>
        </p:spPr>
        <p:txBody>
          <a:bodyPr vert="horz" lIns="91440" tIns="45720" rIns="91440" bIns="45720" rtlCol="0" anchor="t">
            <a:normAutofit fontScale="77500" lnSpcReduction="20000"/>
          </a:bodyPr>
          <a:lstStyle/>
          <a:p>
            <a:pPr marL="0" indent="0">
              <a:buNone/>
            </a:pPr>
            <a:r>
              <a:rPr lang="en-US" b="1">
                <a:latin typeface="Calibri"/>
                <a:ea typeface="+mn-lt"/>
                <a:cs typeface="+mn-lt"/>
              </a:rPr>
              <a:t>Scatter Plots</a:t>
            </a:r>
            <a:r>
              <a:rPr lang="en-US">
                <a:latin typeface="Calibri"/>
                <a:ea typeface="+mn-lt"/>
                <a:cs typeface="+mn-lt"/>
              </a:rPr>
              <a:t> – </a:t>
            </a:r>
            <a:r>
              <a:rPr lang="en-US" i="1">
                <a:latin typeface="Calibri"/>
                <a:ea typeface="+mn-lt"/>
                <a:cs typeface="+mn-lt"/>
              </a:rPr>
              <a:t>Identify Patterns &amp; Trends</a:t>
            </a:r>
            <a:endParaRPr lang="en-US">
              <a:latin typeface="Calibri"/>
              <a:ea typeface="Calibri"/>
              <a:cs typeface="Calibri"/>
            </a:endParaRPr>
          </a:p>
          <a:p>
            <a:r>
              <a:rPr lang="en-US" b="1">
                <a:latin typeface="Calibri"/>
                <a:ea typeface="+mn-lt"/>
                <a:cs typeface="+mn-lt"/>
              </a:rPr>
              <a:t>Flight Number vs. Payload Mass (kg):</a:t>
            </a:r>
            <a:br>
              <a:rPr lang="en-US" b="1">
                <a:latin typeface="Calibri"/>
                <a:ea typeface="+mn-lt"/>
                <a:cs typeface="+mn-lt"/>
              </a:rPr>
            </a:br>
            <a:r>
              <a:rPr lang="en-US" b="1">
                <a:latin typeface="Calibri"/>
                <a:ea typeface="+mn-lt"/>
                <a:cs typeface="+mn-lt"/>
              </a:rPr>
              <a:t> ‣ Reveals trends in payload mass across missions and how it evolved over time.</a:t>
            </a:r>
            <a:endParaRPr lang="en-US">
              <a:latin typeface="Calibri"/>
              <a:ea typeface="Calibri"/>
              <a:cs typeface="Calibri"/>
            </a:endParaRPr>
          </a:p>
          <a:p>
            <a:r>
              <a:rPr lang="en-US" b="1">
                <a:latin typeface="Calibri"/>
                <a:ea typeface="+mn-lt"/>
                <a:cs typeface="+mn-lt"/>
              </a:rPr>
              <a:t>Payload Mass vs. Orbit Type:</a:t>
            </a:r>
            <a:br>
              <a:rPr lang="en-US" b="1">
                <a:latin typeface="Calibri"/>
                <a:ea typeface="+mn-lt"/>
                <a:cs typeface="+mn-lt"/>
              </a:rPr>
            </a:br>
            <a:r>
              <a:rPr lang="en-US" b="1">
                <a:latin typeface="Calibri"/>
                <a:ea typeface="+mn-lt"/>
                <a:cs typeface="+mn-lt"/>
              </a:rPr>
              <a:t> ‣ Shows if certain orbits demand heavier payloads — may influence reusability.</a:t>
            </a:r>
            <a:endParaRPr lang="en-US">
              <a:latin typeface="Calibri"/>
              <a:ea typeface="Calibri"/>
              <a:cs typeface="Calibri"/>
            </a:endParaRPr>
          </a:p>
          <a:p>
            <a:pPr marL="0" indent="0">
              <a:buNone/>
            </a:pPr>
            <a:r>
              <a:rPr lang="en-US" b="1">
                <a:latin typeface="Calibri"/>
                <a:ea typeface="+mn-lt"/>
                <a:cs typeface="+mn-lt"/>
              </a:rPr>
              <a:t>Scatter Plot</a:t>
            </a:r>
            <a:r>
              <a:rPr lang="en-US">
                <a:latin typeface="Calibri"/>
                <a:ea typeface="+mn-lt"/>
                <a:cs typeface="+mn-lt"/>
              </a:rPr>
              <a:t> – </a:t>
            </a:r>
            <a:r>
              <a:rPr lang="en-US" i="1">
                <a:latin typeface="Calibri"/>
                <a:ea typeface="+mn-lt"/>
                <a:cs typeface="+mn-lt"/>
              </a:rPr>
              <a:t>Spatial Launch Analysis</a:t>
            </a:r>
            <a:endParaRPr lang="en-US">
              <a:latin typeface="Calibri"/>
              <a:ea typeface="Calibri"/>
              <a:cs typeface="Calibri"/>
            </a:endParaRPr>
          </a:p>
          <a:p>
            <a:r>
              <a:rPr lang="en-US" b="1">
                <a:latin typeface="Calibri"/>
                <a:ea typeface="+mn-lt"/>
                <a:cs typeface="+mn-lt"/>
              </a:rPr>
              <a:t>Flight Number vs. Launch Site:</a:t>
            </a:r>
            <a:br>
              <a:rPr lang="en-US" b="1">
                <a:latin typeface="Calibri"/>
                <a:ea typeface="+mn-lt"/>
                <a:cs typeface="+mn-lt"/>
              </a:rPr>
            </a:br>
            <a:r>
              <a:rPr lang="en-US" b="1">
                <a:latin typeface="Calibri"/>
                <a:ea typeface="+mn-lt"/>
                <a:cs typeface="+mn-lt"/>
              </a:rPr>
              <a:t> ‣ Highlights frequency and sequence of launches per site.</a:t>
            </a:r>
            <a:endParaRPr lang="en-US">
              <a:latin typeface="Calibri"/>
              <a:ea typeface="Calibri"/>
              <a:cs typeface="Calibri"/>
            </a:endParaRPr>
          </a:p>
          <a:p>
            <a:pPr marL="0" indent="0">
              <a:buNone/>
            </a:pPr>
            <a:r>
              <a:rPr lang="en-US" b="1">
                <a:latin typeface="Calibri"/>
                <a:ea typeface="+mn-lt"/>
                <a:cs typeface="+mn-lt"/>
              </a:rPr>
              <a:t>Bar Charts</a:t>
            </a:r>
            <a:r>
              <a:rPr lang="en-US">
                <a:latin typeface="Calibri"/>
                <a:ea typeface="+mn-lt"/>
                <a:cs typeface="+mn-lt"/>
              </a:rPr>
              <a:t> – </a:t>
            </a:r>
            <a:r>
              <a:rPr lang="en-US" i="1">
                <a:latin typeface="Calibri"/>
                <a:ea typeface="+mn-lt"/>
                <a:cs typeface="+mn-lt"/>
              </a:rPr>
              <a:t>Category Comparisons</a:t>
            </a:r>
            <a:endParaRPr lang="en-US">
              <a:latin typeface="Calibri"/>
              <a:ea typeface="Calibri"/>
              <a:cs typeface="Calibri"/>
            </a:endParaRPr>
          </a:p>
          <a:p>
            <a:r>
              <a:rPr lang="en-US" b="1">
                <a:latin typeface="Calibri"/>
                <a:ea typeface="+mn-lt"/>
                <a:cs typeface="+mn-lt"/>
              </a:rPr>
              <a:t>Payload Mass vs. Launch Site:</a:t>
            </a:r>
            <a:br>
              <a:rPr lang="en-US" b="1">
                <a:latin typeface="Calibri"/>
                <a:ea typeface="+mn-lt"/>
                <a:cs typeface="+mn-lt"/>
              </a:rPr>
            </a:br>
            <a:r>
              <a:rPr lang="en-US" b="1">
                <a:latin typeface="Calibri"/>
                <a:ea typeface="+mn-lt"/>
                <a:cs typeface="+mn-lt"/>
              </a:rPr>
              <a:t> ‣ Compares how launch sites handle varying payload capacities.</a:t>
            </a:r>
            <a:endParaRPr lang="en-US">
              <a:latin typeface="Calibri"/>
            </a:endParaRPr>
          </a:p>
          <a:p>
            <a:endParaRPr lang="en-US"/>
          </a:p>
        </p:txBody>
      </p:sp>
      <p:sp>
        <p:nvSpPr>
          <p:cNvPr id="4" name="TextBox 3">
            <a:extLst>
              <a:ext uri="{FF2B5EF4-FFF2-40B4-BE49-F238E27FC236}">
                <a16:creationId xmlns:a16="http://schemas.microsoft.com/office/drawing/2014/main" id="{A456631F-2F3C-CD9E-1E21-1816219B79B0}"/>
              </a:ext>
            </a:extLst>
          </p:cNvPr>
          <p:cNvSpPr txBox="1"/>
          <p:nvPr/>
        </p:nvSpPr>
        <p:spPr>
          <a:xfrm>
            <a:off x="8369194" y="2081092"/>
            <a:ext cx="31632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60000"/>
                    <a:lumOff val="40000"/>
                  </a:schemeClr>
                </a:solidFill>
                <a:latin typeface="Calibri"/>
                <a:ea typeface="Calibri"/>
                <a:cs typeface="Calibri"/>
              </a:rPr>
              <a:t>Insights from Visual Analysis</a:t>
            </a:r>
            <a:endParaRPr lang="en-US">
              <a:solidFill>
                <a:schemeClr val="accent1">
                  <a:lumMod val="60000"/>
                  <a:lumOff val="40000"/>
                </a:schemeClr>
              </a:solidFill>
              <a:latin typeface="Calibri"/>
              <a:ea typeface="Calibri"/>
              <a:cs typeface="Calibri"/>
            </a:endParaRPr>
          </a:p>
          <a:p>
            <a:pPr marL="285750" indent="-285750">
              <a:buFont typeface="Arial"/>
              <a:buChar char="•"/>
            </a:pPr>
            <a:r>
              <a:rPr lang="en-US">
                <a:latin typeface="Calibri"/>
                <a:ea typeface="+mn-lt"/>
                <a:cs typeface="+mn-lt"/>
              </a:rPr>
              <a:t>Scatter plots reveal potential </a:t>
            </a:r>
            <a:r>
              <a:rPr lang="en-US" b="1">
                <a:latin typeface="Calibri"/>
                <a:ea typeface="+mn-lt"/>
                <a:cs typeface="+mn-lt"/>
              </a:rPr>
              <a:t>relationships</a:t>
            </a:r>
            <a:r>
              <a:rPr lang="en-US">
                <a:latin typeface="Calibri"/>
                <a:ea typeface="+mn-lt"/>
                <a:cs typeface="+mn-lt"/>
              </a:rPr>
              <a:t> useful for predictive modeling.</a:t>
            </a:r>
            <a:endParaRPr lang="en-US">
              <a:latin typeface="Calibri"/>
              <a:ea typeface="Calibri"/>
              <a:cs typeface="Calibri"/>
            </a:endParaRPr>
          </a:p>
          <a:p>
            <a:pPr marL="285750" indent="-285750">
              <a:buFont typeface="Arial"/>
              <a:buChar char="•"/>
            </a:pPr>
            <a:r>
              <a:rPr lang="en-US">
                <a:latin typeface="Calibri"/>
                <a:ea typeface="+mn-lt"/>
                <a:cs typeface="+mn-lt"/>
              </a:rPr>
              <a:t>Bar charts expose </a:t>
            </a:r>
            <a:r>
              <a:rPr lang="en-US" b="1">
                <a:latin typeface="Calibri"/>
                <a:ea typeface="+mn-lt"/>
                <a:cs typeface="+mn-lt"/>
              </a:rPr>
              <a:t>categorical impact</a:t>
            </a:r>
            <a:r>
              <a:rPr lang="en-US">
                <a:latin typeface="Calibri"/>
                <a:ea typeface="+mn-lt"/>
                <a:cs typeface="+mn-lt"/>
              </a:rPr>
              <a:t> on payload and launch success.</a:t>
            </a:r>
            <a:endParaRPr lang="en-US">
              <a:latin typeface="Calibri"/>
              <a:ea typeface="Calibri"/>
              <a:cs typeface="Calibri"/>
            </a:endParaRPr>
          </a:p>
          <a:p>
            <a:pPr marL="285750" indent="-285750">
              <a:buFont typeface="Arial"/>
              <a:buChar char="•"/>
            </a:pPr>
            <a:r>
              <a:rPr lang="en-US">
                <a:latin typeface="Calibri"/>
                <a:ea typeface="+mn-lt"/>
                <a:cs typeface="+mn-lt"/>
              </a:rPr>
              <a:t>EDA helps uncover key features influencing </a:t>
            </a:r>
            <a:r>
              <a:rPr lang="en-US" b="1">
                <a:latin typeface="Calibri"/>
                <a:ea typeface="+mn-lt"/>
                <a:cs typeface="+mn-lt"/>
              </a:rPr>
              <a:t>first-stage reusability</a:t>
            </a:r>
            <a:r>
              <a:rPr lang="en-US">
                <a:latin typeface="Calibri"/>
                <a:ea typeface="+mn-lt"/>
                <a:cs typeface="+mn-lt"/>
              </a:rPr>
              <a:t>.</a:t>
            </a:r>
            <a:endParaRPr lang="en-US">
              <a:latin typeface="Calibri"/>
              <a:ea typeface="Calibri"/>
              <a:cs typeface="Calibri"/>
            </a:endParaRPr>
          </a:p>
          <a:p>
            <a:pPr algn="l"/>
            <a:endParaRPr lang="en-US" b="1"/>
          </a:p>
        </p:txBody>
      </p:sp>
    </p:spTree>
    <p:extLst>
      <p:ext uri="{BB962C8B-B14F-4D97-AF65-F5344CB8AC3E}">
        <p14:creationId xmlns:p14="http://schemas.microsoft.com/office/powerpoint/2010/main" val="2196367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pace capsule in space&#10;&#10;AI-generated content may be incorrect.">
            <a:extLst>
              <a:ext uri="{FF2B5EF4-FFF2-40B4-BE49-F238E27FC236}">
                <a16:creationId xmlns:a16="http://schemas.microsoft.com/office/drawing/2014/main" id="{C6795792-F064-63CC-6D35-94F21A63A96D}"/>
              </a:ext>
            </a:extLst>
          </p:cNvPr>
          <p:cNvPicPr>
            <a:picLocks noChangeAspect="1"/>
          </p:cNvPicPr>
          <p:nvPr/>
        </p:nvPicPr>
        <p:blipFill>
          <a:blip r:embed="rId2"/>
          <a:srcRect t="22680"/>
          <a:stretch>
            <a:fillRect/>
          </a:stretch>
        </p:blipFill>
        <p:spPr>
          <a:xfrm>
            <a:off x="20" y="10"/>
            <a:ext cx="12191980" cy="6857990"/>
          </a:xfrm>
          <a:prstGeom prst="rect">
            <a:avLst/>
          </a:prstGeom>
        </p:spPr>
      </p:pic>
      <p:sp useBgFill="1">
        <p:nvSpPr>
          <p:cNvPr id="12" name="Rectangle 11">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61867-089F-88D4-6987-15462C67F653}"/>
              </a:ext>
            </a:extLst>
          </p:cNvPr>
          <p:cNvSpPr>
            <a:spLocks noGrp="1"/>
          </p:cNvSpPr>
          <p:nvPr>
            <p:ph type="title"/>
          </p:nvPr>
        </p:nvSpPr>
        <p:spPr>
          <a:xfrm>
            <a:off x="1049451" y="1352492"/>
            <a:ext cx="4665540" cy="1143000"/>
          </a:xfrm>
        </p:spPr>
        <p:txBody>
          <a:bodyPr anchor="t">
            <a:normAutofit/>
          </a:bodyPr>
          <a:lstStyle/>
          <a:p>
            <a:r>
              <a:rPr lang="en-US">
                <a:latin typeface="Calibri"/>
                <a:ea typeface="Calibri"/>
                <a:cs typeface="Calibri"/>
              </a:rPr>
              <a:t>EDA with SQL</a:t>
            </a:r>
          </a:p>
        </p:txBody>
      </p:sp>
      <p:cxnSp>
        <p:nvCxnSpPr>
          <p:cNvPr id="14" name="Straight Connector 13">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9A58-E060-1F62-12A8-17055A64F35F}"/>
              </a:ext>
            </a:extLst>
          </p:cNvPr>
          <p:cNvSpPr>
            <a:spLocks noGrp="1"/>
          </p:cNvSpPr>
          <p:nvPr>
            <p:ph idx="1"/>
          </p:nvPr>
        </p:nvSpPr>
        <p:spPr>
          <a:xfrm>
            <a:off x="808413" y="2195825"/>
            <a:ext cx="5069872" cy="3244523"/>
          </a:xfrm>
        </p:spPr>
        <p:txBody>
          <a:bodyPr vert="horz" lIns="91440" tIns="45720" rIns="91440" bIns="45720" rtlCol="0">
            <a:normAutofit/>
          </a:bodyPr>
          <a:lstStyle/>
          <a:p>
            <a:pPr>
              <a:lnSpc>
                <a:spcPct val="110000"/>
              </a:lnSpc>
              <a:buFont typeface="Arial"/>
              <a:buChar char="•"/>
            </a:pPr>
            <a:r>
              <a:rPr lang="en-US" sz="1300">
                <a:latin typeface="Calibri"/>
                <a:ea typeface="+mn-lt"/>
                <a:cs typeface="+mn-lt"/>
              </a:rPr>
              <a:t>Identified all unique launch sites used in SpaceX missions</a:t>
            </a:r>
            <a:endParaRPr lang="en-US" sz="1300">
              <a:latin typeface="Calibri"/>
              <a:ea typeface="Calibri"/>
              <a:cs typeface="Calibri"/>
            </a:endParaRPr>
          </a:p>
          <a:p>
            <a:pPr>
              <a:lnSpc>
                <a:spcPct val="110000"/>
              </a:lnSpc>
              <a:buFont typeface="Arial"/>
              <a:buChar char="•"/>
            </a:pPr>
            <a:r>
              <a:rPr lang="en-US" sz="1300">
                <a:latin typeface="Calibri"/>
                <a:ea typeface="+mn-lt"/>
                <a:cs typeface="+mn-lt"/>
              </a:rPr>
              <a:t>Filtered launch sites that start with “CCA” for focused analysis</a:t>
            </a:r>
            <a:endParaRPr lang="en-US" sz="1300">
              <a:latin typeface="Calibri"/>
              <a:ea typeface="Calibri"/>
              <a:cs typeface="Calibri"/>
            </a:endParaRPr>
          </a:p>
          <a:p>
            <a:pPr>
              <a:lnSpc>
                <a:spcPct val="110000"/>
              </a:lnSpc>
              <a:buFont typeface="Arial"/>
              <a:buChar char="•"/>
            </a:pPr>
            <a:r>
              <a:rPr lang="en-US" sz="1300">
                <a:latin typeface="Calibri"/>
                <a:ea typeface="+mn-lt"/>
                <a:cs typeface="+mn-lt"/>
              </a:rPr>
              <a:t>Calculated total payload mass carried by boosters for NASA missions</a:t>
            </a:r>
            <a:endParaRPr lang="en-US" sz="1300">
              <a:latin typeface="Calibri"/>
              <a:ea typeface="Calibri"/>
              <a:cs typeface="Calibri"/>
            </a:endParaRPr>
          </a:p>
          <a:p>
            <a:pPr>
              <a:lnSpc>
                <a:spcPct val="110000"/>
              </a:lnSpc>
              <a:buFont typeface="Arial"/>
              <a:buChar char="•"/>
            </a:pPr>
            <a:r>
              <a:rPr lang="en-US" sz="1300">
                <a:latin typeface="Calibri"/>
                <a:ea typeface="+mn-lt"/>
                <a:cs typeface="+mn-lt"/>
              </a:rPr>
              <a:t>Computed average payload mass for Falcon 9 v1.1 booster version</a:t>
            </a:r>
            <a:endParaRPr lang="en-US" sz="1300">
              <a:latin typeface="Calibri"/>
              <a:ea typeface="Calibri"/>
              <a:cs typeface="Calibri"/>
            </a:endParaRPr>
          </a:p>
          <a:p>
            <a:pPr>
              <a:lnSpc>
                <a:spcPct val="110000"/>
              </a:lnSpc>
              <a:buFont typeface="Arial"/>
              <a:buChar char="•"/>
            </a:pPr>
            <a:r>
              <a:rPr lang="en-US" sz="1300">
                <a:latin typeface="Calibri"/>
                <a:ea typeface="+mn-lt"/>
                <a:cs typeface="+mn-lt"/>
              </a:rPr>
              <a:t>Retrieved date of the first successful landing on a ground pad</a:t>
            </a:r>
            <a:endParaRPr lang="en-US" sz="1300">
              <a:latin typeface="Calibri"/>
              <a:ea typeface="Calibri"/>
              <a:cs typeface="Calibri"/>
            </a:endParaRPr>
          </a:p>
          <a:p>
            <a:pPr>
              <a:lnSpc>
                <a:spcPct val="110000"/>
              </a:lnSpc>
              <a:buFont typeface="Arial"/>
              <a:buChar char="•"/>
            </a:pPr>
            <a:r>
              <a:rPr lang="en-US" sz="1300">
                <a:latin typeface="Calibri"/>
                <a:ea typeface="+mn-lt"/>
                <a:cs typeface="+mn-lt"/>
              </a:rPr>
              <a:t>Listed boosters with successful drone ship landings and payload mass between 4000 and 6000 kg</a:t>
            </a:r>
            <a:endParaRPr lang="en-US" sz="1300">
              <a:latin typeface="Calibri"/>
            </a:endParaRPr>
          </a:p>
          <a:p>
            <a:pPr>
              <a:lnSpc>
                <a:spcPct val="110000"/>
              </a:lnSpc>
              <a:buNone/>
            </a:pPr>
            <a:endParaRPr lang="en-US" sz="1300"/>
          </a:p>
        </p:txBody>
      </p:sp>
    </p:spTree>
    <p:extLst>
      <p:ext uri="{BB962C8B-B14F-4D97-AF65-F5344CB8AC3E}">
        <p14:creationId xmlns:p14="http://schemas.microsoft.com/office/powerpoint/2010/main" val="321011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50A4-F844-A91C-D1F8-04E29F5C6585}"/>
              </a:ext>
            </a:extLst>
          </p:cNvPr>
          <p:cNvSpPr>
            <a:spLocks noGrp="1"/>
          </p:cNvSpPr>
          <p:nvPr>
            <p:ph type="title"/>
          </p:nvPr>
        </p:nvSpPr>
        <p:spPr/>
        <p:txBody>
          <a:bodyPr/>
          <a:lstStyle/>
          <a:p>
            <a:r>
              <a:rPr lang="en-US">
                <a:latin typeface="Calibri"/>
                <a:ea typeface="Calibri"/>
                <a:cs typeface="Calibri"/>
              </a:rPr>
              <a:t>Interactive Map with Folium </a:t>
            </a:r>
          </a:p>
        </p:txBody>
      </p:sp>
      <p:sp>
        <p:nvSpPr>
          <p:cNvPr id="3" name="Content Placeholder 2">
            <a:extLst>
              <a:ext uri="{FF2B5EF4-FFF2-40B4-BE49-F238E27FC236}">
                <a16:creationId xmlns:a16="http://schemas.microsoft.com/office/drawing/2014/main" id="{E99D1780-D9B2-4156-1D4D-E4E2A4800814}"/>
              </a:ext>
            </a:extLst>
          </p:cNvPr>
          <p:cNvSpPr>
            <a:spLocks noGrp="1"/>
          </p:cNvSpPr>
          <p:nvPr>
            <p:ph idx="1"/>
          </p:nvPr>
        </p:nvSpPr>
        <p:spPr>
          <a:xfrm>
            <a:off x="434461" y="2210139"/>
            <a:ext cx="10890928" cy="3566160"/>
          </a:xfrm>
        </p:spPr>
        <p:txBody>
          <a:bodyPr vert="horz" lIns="91440" tIns="45720" rIns="91440" bIns="45720" rtlCol="0" anchor="t">
            <a:normAutofit/>
          </a:bodyPr>
          <a:lstStyle/>
          <a:p>
            <a:pPr marL="0" indent="0">
              <a:buNone/>
            </a:pPr>
            <a:r>
              <a:rPr lang="en-US" b="1">
                <a:latin typeface="Calibri"/>
                <a:ea typeface="Calibri"/>
                <a:cs typeface="Calibri"/>
              </a:rPr>
              <a:t>Visual Exploration of Launch Sites</a:t>
            </a:r>
            <a:endParaRPr lang="en-US">
              <a:latin typeface="Calibri"/>
              <a:ea typeface="Calibri"/>
              <a:cs typeface="Calibri"/>
            </a:endParaRPr>
          </a:p>
          <a:p>
            <a:r>
              <a:rPr lang="en-US">
                <a:latin typeface="Calibri"/>
                <a:ea typeface="+mn-lt"/>
                <a:cs typeface="+mn-lt"/>
              </a:rPr>
              <a:t>Plotted a </a:t>
            </a:r>
            <a:r>
              <a:rPr lang="en-US" b="1">
                <a:latin typeface="Calibri"/>
                <a:ea typeface="+mn-lt"/>
                <a:cs typeface="+mn-lt"/>
              </a:rPr>
              <a:t>blue marker</a:t>
            </a:r>
            <a:r>
              <a:rPr lang="en-US">
                <a:latin typeface="Calibri"/>
                <a:ea typeface="+mn-lt"/>
                <a:cs typeface="+mn-lt"/>
              </a:rPr>
              <a:t> at NASA Johnson Space Center with popup label using latitude &amp; longitude</a:t>
            </a:r>
            <a:endParaRPr lang="en-US">
              <a:latin typeface="Calibri"/>
              <a:ea typeface="Calibri"/>
              <a:cs typeface="Calibri"/>
            </a:endParaRPr>
          </a:p>
          <a:p>
            <a:r>
              <a:rPr lang="en-US">
                <a:latin typeface="Calibri"/>
                <a:ea typeface="+mn-lt"/>
                <a:cs typeface="+mn-lt"/>
              </a:rPr>
              <a:t>Plotted </a:t>
            </a:r>
            <a:r>
              <a:rPr lang="en-US" b="1">
                <a:latin typeface="Calibri"/>
                <a:ea typeface="+mn-lt"/>
                <a:cs typeface="+mn-lt"/>
              </a:rPr>
              <a:t>red markers</a:t>
            </a:r>
            <a:r>
              <a:rPr lang="en-US">
                <a:latin typeface="Calibri"/>
                <a:ea typeface="+mn-lt"/>
                <a:cs typeface="+mn-lt"/>
              </a:rPr>
              <a:t> at all launch sites with their names as interactive popups</a:t>
            </a:r>
            <a:endParaRPr lang="en-US">
              <a:latin typeface="Calibri"/>
              <a:ea typeface="Calibri"/>
              <a:cs typeface="Calibri"/>
            </a:endParaRPr>
          </a:p>
          <a:p>
            <a:r>
              <a:rPr lang="en-US">
                <a:latin typeface="Calibri"/>
                <a:ea typeface="+mn-lt"/>
                <a:cs typeface="+mn-lt"/>
              </a:rPr>
              <a:t>Displayed </a:t>
            </a:r>
            <a:r>
              <a:rPr lang="en-US" b="1">
                <a:latin typeface="Calibri"/>
                <a:ea typeface="+mn-lt"/>
                <a:cs typeface="+mn-lt"/>
              </a:rPr>
              <a:t>colored markers</a:t>
            </a:r>
            <a:r>
              <a:rPr lang="en-US">
                <a:latin typeface="Calibri"/>
                <a:ea typeface="+mn-lt"/>
                <a:cs typeface="+mn-lt"/>
              </a:rPr>
              <a:t> for launch outcomes:</a:t>
            </a:r>
            <a:br>
              <a:rPr lang="en-US">
                <a:latin typeface="Calibri"/>
                <a:ea typeface="+mn-lt"/>
                <a:cs typeface="+mn-lt"/>
              </a:rPr>
            </a:br>
            <a:r>
              <a:rPr lang="en-US">
                <a:latin typeface="Calibri"/>
                <a:ea typeface="+mn-lt"/>
                <a:cs typeface="+mn-lt"/>
              </a:rPr>
              <a:t> ‣ Green for successful launches</a:t>
            </a:r>
            <a:br>
              <a:rPr lang="en-US">
                <a:latin typeface="Calibri"/>
                <a:ea typeface="+mn-lt"/>
                <a:cs typeface="+mn-lt"/>
              </a:rPr>
            </a:br>
            <a:r>
              <a:rPr lang="en-US">
                <a:latin typeface="Calibri"/>
                <a:ea typeface="+mn-lt"/>
                <a:cs typeface="+mn-lt"/>
              </a:rPr>
              <a:t> ‣ Red for unsuccessful launches</a:t>
            </a:r>
            <a:endParaRPr lang="en-US">
              <a:latin typeface="Calibri"/>
            </a:endParaRPr>
          </a:p>
          <a:p>
            <a:endParaRPr lang="en-US">
              <a:latin typeface="Calibri"/>
              <a:ea typeface="Calibri"/>
              <a:cs typeface="Calibri"/>
            </a:endParaRPr>
          </a:p>
        </p:txBody>
      </p:sp>
      <p:sp>
        <p:nvSpPr>
          <p:cNvPr id="4" name="TextBox 3">
            <a:extLst>
              <a:ext uri="{FF2B5EF4-FFF2-40B4-BE49-F238E27FC236}">
                <a16:creationId xmlns:a16="http://schemas.microsoft.com/office/drawing/2014/main" id="{F08FB74E-8B46-42B7-12D8-9A2C9682756D}"/>
              </a:ext>
            </a:extLst>
          </p:cNvPr>
          <p:cNvSpPr txBox="1"/>
          <p:nvPr/>
        </p:nvSpPr>
        <p:spPr>
          <a:xfrm>
            <a:off x="7644190" y="3580189"/>
            <a:ext cx="4281714" cy="3045962"/>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b="1">
                <a:solidFill>
                  <a:schemeClr val="accent1">
                    <a:lumMod val="60000"/>
                    <a:lumOff val="40000"/>
                  </a:schemeClr>
                </a:solidFill>
                <a:latin typeface="Calibri"/>
                <a:ea typeface="Calibri"/>
                <a:cs typeface="Calibri"/>
              </a:rPr>
              <a:t>Distance Analysis to Nearby Infrastructure</a:t>
            </a:r>
            <a:endParaRPr lang="en-US">
              <a:solidFill>
                <a:schemeClr val="accent1">
                  <a:lumMod val="60000"/>
                  <a:lumOff val="40000"/>
                </a:schemeClr>
              </a:solidFill>
              <a:latin typeface="Calibri"/>
              <a:ea typeface="Calibri"/>
              <a:cs typeface="Calibri"/>
            </a:endParaRPr>
          </a:p>
          <a:p>
            <a:pPr marL="285750" indent="-285750">
              <a:lnSpc>
                <a:spcPct val="120000"/>
              </a:lnSpc>
              <a:spcBef>
                <a:spcPts val="1000"/>
              </a:spcBef>
              <a:buFont typeface="Arial"/>
              <a:buChar char="•"/>
            </a:pPr>
            <a:r>
              <a:rPr lang="en-US" sz="2000">
                <a:latin typeface="Calibri"/>
                <a:ea typeface="Calibri"/>
                <a:cs typeface="Calibri"/>
              </a:rPr>
              <a:t>Drew lines from </a:t>
            </a:r>
            <a:r>
              <a:rPr lang="en-US" sz="2000" b="1">
                <a:latin typeface="Calibri"/>
                <a:ea typeface="Calibri"/>
                <a:cs typeface="Calibri"/>
              </a:rPr>
              <a:t>CCAFS SLC-40</a:t>
            </a:r>
            <a:r>
              <a:rPr lang="en-US" sz="2000">
                <a:latin typeface="Calibri"/>
                <a:ea typeface="Calibri"/>
                <a:cs typeface="Calibri"/>
              </a:rPr>
              <a:t> to its nearest:</a:t>
            </a:r>
            <a:br>
              <a:rPr lang="en-US" sz="2000">
                <a:latin typeface="Calibri"/>
              </a:rPr>
            </a:br>
            <a:r>
              <a:rPr lang="en-US" sz="2000">
                <a:latin typeface="Calibri"/>
                <a:ea typeface="Calibri"/>
                <a:cs typeface="Calibri"/>
              </a:rPr>
              <a:t> ‣ Coastline</a:t>
            </a:r>
            <a:br>
              <a:rPr lang="en-US" sz="2000">
                <a:latin typeface="Calibri"/>
              </a:rPr>
            </a:br>
            <a:r>
              <a:rPr lang="en-US" sz="2000">
                <a:latin typeface="Calibri"/>
                <a:ea typeface="Calibri"/>
                <a:cs typeface="Calibri"/>
              </a:rPr>
              <a:t> ‣ Railway</a:t>
            </a:r>
            <a:br>
              <a:rPr lang="en-US" sz="2000">
                <a:latin typeface="Calibri"/>
              </a:rPr>
            </a:br>
            <a:r>
              <a:rPr lang="en-US" sz="2000">
                <a:latin typeface="Calibri"/>
                <a:ea typeface="Calibri"/>
                <a:cs typeface="Calibri"/>
              </a:rPr>
              <a:t> ‣ Highway</a:t>
            </a:r>
            <a:br>
              <a:rPr lang="en-US" sz="2000">
                <a:latin typeface="Calibri"/>
              </a:rPr>
            </a:br>
            <a:r>
              <a:rPr lang="en-US" sz="2000">
                <a:latin typeface="Calibri"/>
                <a:ea typeface="Calibri"/>
                <a:cs typeface="Calibri"/>
              </a:rPr>
              <a:t> ‣ City center</a:t>
            </a:r>
          </a:p>
          <a:p>
            <a:pPr algn="l"/>
            <a:endParaRPr lang="en-US"/>
          </a:p>
        </p:txBody>
      </p:sp>
    </p:spTree>
    <p:extLst>
      <p:ext uri="{BB962C8B-B14F-4D97-AF65-F5344CB8AC3E}">
        <p14:creationId xmlns:p14="http://schemas.microsoft.com/office/powerpoint/2010/main" val="210070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0088-CC50-BD63-A579-34EFB3427F46}"/>
              </a:ext>
            </a:extLst>
          </p:cNvPr>
          <p:cNvSpPr>
            <a:spLocks noGrp="1"/>
          </p:cNvSpPr>
          <p:nvPr>
            <p:ph type="title"/>
          </p:nvPr>
        </p:nvSpPr>
        <p:spPr/>
        <p:txBody>
          <a:bodyPr/>
          <a:lstStyle/>
          <a:p>
            <a:r>
              <a:rPr lang="en-US"/>
              <a:t>Build Dashboards with Potly Dash</a:t>
            </a:r>
          </a:p>
        </p:txBody>
      </p:sp>
      <p:sp>
        <p:nvSpPr>
          <p:cNvPr id="3" name="Content Placeholder 2">
            <a:extLst>
              <a:ext uri="{FF2B5EF4-FFF2-40B4-BE49-F238E27FC236}">
                <a16:creationId xmlns:a16="http://schemas.microsoft.com/office/drawing/2014/main" id="{E39CE64F-3643-7EF5-5E14-7235B980FFF4}"/>
              </a:ext>
            </a:extLst>
          </p:cNvPr>
          <p:cNvSpPr>
            <a:spLocks noGrp="1"/>
          </p:cNvSpPr>
          <p:nvPr>
            <p:ph idx="1"/>
          </p:nvPr>
        </p:nvSpPr>
        <p:spPr>
          <a:xfrm>
            <a:off x="640080" y="2174031"/>
            <a:ext cx="5327208" cy="3566160"/>
          </a:xfrm>
        </p:spPr>
        <p:txBody>
          <a:bodyPr vert="horz" lIns="91440" tIns="45720" rIns="91440" bIns="45720" rtlCol="0" anchor="t">
            <a:normAutofit/>
          </a:bodyPr>
          <a:lstStyle/>
          <a:p>
            <a:pPr marL="0" indent="0">
              <a:buNone/>
            </a:pPr>
            <a:r>
              <a:rPr lang="en-US" b="1">
                <a:solidFill>
                  <a:schemeClr val="accent1">
                    <a:lumMod val="60000"/>
                    <a:lumOff val="40000"/>
                  </a:schemeClr>
                </a:solidFill>
                <a:latin typeface="Calibri"/>
                <a:ea typeface="Calibri"/>
                <a:cs typeface="Calibri"/>
              </a:rPr>
              <a:t>User-Driven Data Exploration</a:t>
            </a:r>
            <a:endParaRPr lang="en-US">
              <a:solidFill>
                <a:schemeClr val="accent1">
                  <a:lumMod val="60000"/>
                  <a:lumOff val="40000"/>
                </a:schemeClr>
              </a:solidFill>
              <a:latin typeface="Calibri"/>
              <a:ea typeface="Calibri"/>
              <a:cs typeface="Calibri"/>
            </a:endParaRPr>
          </a:p>
          <a:p>
            <a:r>
              <a:rPr lang="en-US" b="1">
                <a:latin typeface="Calibri"/>
                <a:ea typeface="+mn-lt"/>
                <a:cs typeface="+mn-lt"/>
              </a:rPr>
              <a:t>Dropdown Selector for Launch Sites</a:t>
            </a:r>
            <a:br>
              <a:rPr lang="en-US" b="1">
                <a:latin typeface="Calibri"/>
                <a:ea typeface="+mn-lt"/>
                <a:cs typeface="+mn-lt"/>
              </a:rPr>
            </a:br>
            <a:r>
              <a:rPr lang="en-US" b="1">
                <a:latin typeface="Calibri"/>
                <a:ea typeface="+mn-lt"/>
                <a:cs typeface="+mn-lt"/>
              </a:rPr>
              <a:t> ‣ Enables selection of </a:t>
            </a:r>
            <a:r>
              <a:rPr lang="en-US" i="1">
                <a:latin typeface="Calibri"/>
                <a:ea typeface="+mn-lt"/>
                <a:cs typeface="+mn-lt"/>
              </a:rPr>
              <a:t>all sites</a:t>
            </a:r>
            <a:r>
              <a:rPr lang="en-US">
                <a:latin typeface="Calibri"/>
                <a:ea typeface="+mn-lt"/>
                <a:cs typeface="+mn-lt"/>
              </a:rPr>
              <a:t> or a </a:t>
            </a:r>
            <a:r>
              <a:rPr lang="en-US" i="1">
                <a:latin typeface="Calibri"/>
                <a:ea typeface="+mn-lt"/>
                <a:cs typeface="+mn-lt"/>
              </a:rPr>
              <a:t>specific launch site</a:t>
            </a:r>
            <a:r>
              <a:rPr lang="en-US">
                <a:latin typeface="Calibri"/>
                <a:ea typeface="+mn-lt"/>
                <a:cs typeface="+mn-lt"/>
              </a:rPr>
              <a:t> for customized views</a:t>
            </a:r>
          </a:p>
          <a:p>
            <a:r>
              <a:rPr lang="en-US" b="1">
                <a:latin typeface="Calibri"/>
                <a:ea typeface="+mn-lt"/>
                <a:cs typeface="+mn-lt"/>
              </a:rPr>
              <a:t>Payload Mass Range Slider</a:t>
            </a:r>
            <a:br>
              <a:rPr lang="en-US" b="1">
                <a:latin typeface="Calibri"/>
                <a:ea typeface="+mn-lt"/>
                <a:cs typeface="+mn-lt"/>
              </a:rPr>
            </a:br>
            <a:r>
              <a:rPr lang="en-US" b="1">
                <a:latin typeface="Calibri"/>
                <a:ea typeface="+mn-lt"/>
                <a:cs typeface="+mn-lt"/>
              </a:rPr>
              <a:t> ‣ Allows filtering of data by adjustable payload mass range</a:t>
            </a:r>
            <a:endParaRPr lang="en-US">
              <a:latin typeface="Grandview Display"/>
              <a:ea typeface="+mn-lt"/>
              <a:cs typeface="+mn-lt"/>
            </a:endParaRPr>
          </a:p>
          <a:p>
            <a:endParaRPr lang="en-US" b="1"/>
          </a:p>
        </p:txBody>
      </p:sp>
      <p:sp>
        <p:nvSpPr>
          <p:cNvPr id="4" name="TextBox 3">
            <a:extLst>
              <a:ext uri="{FF2B5EF4-FFF2-40B4-BE49-F238E27FC236}">
                <a16:creationId xmlns:a16="http://schemas.microsoft.com/office/drawing/2014/main" id="{9665357F-4AA8-1E17-FC27-830529CBBD47}"/>
              </a:ext>
            </a:extLst>
          </p:cNvPr>
          <p:cNvSpPr txBox="1"/>
          <p:nvPr/>
        </p:nvSpPr>
        <p:spPr>
          <a:xfrm>
            <a:off x="6516666" y="2174207"/>
            <a:ext cx="5128380"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1">
                    <a:lumMod val="60000"/>
                    <a:lumOff val="40000"/>
                  </a:schemeClr>
                </a:solidFill>
                <a:latin typeface="Calibri"/>
                <a:ea typeface="Calibri"/>
                <a:cs typeface="Calibri"/>
              </a:rPr>
              <a:t>Visual Insights</a:t>
            </a:r>
            <a:endParaRPr lang="en-US" sz="2000">
              <a:solidFill>
                <a:schemeClr val="accent1">
                  <a:lumMod val="60000"/>
                  <a:lumOff val="40000"/>
                </a:schemeClr>
              </a:solidFill>
              <a:latin typeface="Calibri"/>
              <a:ea typeface="Calibri"/>
              <a:cs typeface="Calibri"/>
            </a:endParaRPr>
          </a:p>
          <a:p>
            <a:pPr marL="285750" indent="-285750">
              <a:buFont typeface="Arial"/>
              <a:buChar char="•"/>
            </a:pPr>
            <a:r>
              <a:rPr lang="en-US" sz="2000" b="1">
                <a:latin typeface="Calibri"/>
                <a:ea typeface="+mn-lt"/>
                <a:cs typeface="+mn-lt"/>
              </a:rPr>
              <a:t>Pie Chart of Launch Outcomes</a:t>
            </a:r>
            <a:br>
              <a:rPr lang="en-US" sz="2000" b="1">
                <a:latin typeface="Calibri"/>
                <a:ea typeface="+mn-lt"/>
                <a:cs typeface="+mn-lt"/>
              </a:rPr>
            </a:br>
            <a:r>
              <a:rPr lang="en-US" sz="2000" b="1">
                <a:latin typeface="Calibri"/>
                <a:ea typeface="+mn-lt"/>
                <a:cs typeface="+mn-lt"/>
              </a:rPr>
              <a:t> ‣ Displays proportion of </a:t>
            </a:r>
            <a:r>
              <a:rPr lang="en-US" sz="2000" i="1">
                <a:latin typeface="Calibri"/>
                <a:ea typeface="+mn-lt"/>
                <a:cs typeface="+mn-lt"/>
              </a:rPr>
              <a:t>successful vs. unsuccessful launches</a:t>
            </a:r>
            <a:endParaRPr lang="en-US" sz="2000">
              <a:latin typeface="Calibri"/>
              <a:ea typeface="Calibri"/>
              <a:cs typeface="Calibri"/>
            </a:endParaRPr>
          </a:p>
          <a:p>
            <a:pPr marL="285750" indent="-285750">
              <a:buFont typeface="Arial"/>
              <a:buChar char="•"/>
            </a:pPr>
            <a:r>
              <a:rPr lang="en-US" sz="2000" b="1">
                <a:latin typeface="Calibri"/>
                <a:ea typeface="+mn-lt"/>
                <a:cs typeface="+mn-lt"/>
              </a:rPr>
              <a:t>Scatter Plot: Payload Mass vs. Launch Success</a:t>
            </a:r>
            <a:br>
              <a:rPr lang="en-US" sz="2000" b="1">
                <a:latin typeface="Calibri"/>
                <a:ea typeface="+mn-lt"/>
                <a:cs typeface="+mn-lt"/>
              </a:rPr>
            </a:br>
            <a:r>
              <a:rPr lang="en-US" sz="2000" b="1">
                <a:latin typeface="Calibri"/>
                <a:ea typeface="+mn-lt"/>
                <a:cs typeface="+mn-lt"/>
              </a:rPr>
              <a:t> ‣ Visualizes correlation between payload size and success rate</a:t>
            </a:r>
            <a:br>
              <a:rPr lang="en-US" sz="2000" b="1">
                <a:latin typeface="Calibri"/>
                <a:ea typeface="+mn-lt"/>
                <a:cs typeface="+mn-lt"/>
              </a:rPr>
            </a:br>
            <a:r>
              <a:rPr lang="en-US" sz="2000" b="1">
                <a:latin typeface="Calibri"/>
                <a:ea typeface="+mn-lt"/>
                <a:cs typeface="+mn-lt"/>
              </a:rPr>
              <a:t> ‣ Colored by </a:t>
            </a:r>
            <a:r>
              <a:rPr lang="en-US" sz="2000" i="1">
                <a:latin typeface="Calibri"/>
                <a:ea typeface="+mn-lt"/>
                <a:cs typeface="+mn-lt"/>
              </a:rPr>
              <a:t>booster version</a:t>
            </a:r>
            <a:r>
              <a:rPr lang="en-US" sz="2000">
                <a:latin typeface="Calibri"/>
                <a:ea typeface="+mn-lt"/>
                <a:cs typeface="+mn-lt"/>
              </a:rPr>
              <a:t> for deeper comparison</a:t>
            </a:r>
            <a:endParaRPr lang="en-US" sz="2000">
              <a:latin typeface="Calibri"/>
              <a:ea typeface="Calibri"/>
              <a:cs typeface="Calibri"/>
            </a:endParaRPr>
          </a:p>
          <a:p>
            <a:pPr algn="l"/>
            <a:endParaRPr lang="en-US"/>
          </a:p>
        </p:txBody>
      </p:sp>
    </p:spTree>
    <p:extLst>
      <p:ext uri="{BB962C8B-B14F-4D97-AF65-F5344CB8AC3E}">
        <p14:creationId xmlns:p14="http://schemas.microsoft.com/office/powerpoint/2010/main" val="403143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8DE2-B5A1-EFA3-C7CE-1B4FD6464102}"/>
              </a:ext>
            </a:extLst>
          </p:cNvPr>
          <p:cNvSpPr>
            <a:spLocks noGrp="1"/>
          </p:cNvSpPr>
          <p:nvPr>
            <p:ph type="title"/>
          </p:nvPr>
        </p:nvSpPr>
        <p:spPr/>
        <p:txBody>
          <a:bodyPr/>
          <a:lstStyle/>
          <a:p>
            <a:r>
              <a:rPr lang="en-US">
                <a:latin typeface="Calibri"/>
                <a:ea typeface="Calibri"/>
                <a:cs typeface="Calibri"/>
              </a:rPr>
              <a:t>Predictive Analysis </a:t>
            </a:r>
          </a:p>
        </p:txBody>
      </p:sp>
      <p:sp>
        <p:nvSpPr>
          <p:cNvPr id="3" name="Content Placeholder 2">
            <a:extLst>
              <a:ext uri="{FF2B5EF4-FFF2-40B4-BE49-F238E27FC236}">
                <a16:creationId xmlns:a16="http://schemas.microsoft.com/office/drawing/2014/main" id="{99AB5A87-A354-B241-AD89-34BA341BE634}"/>
              </a:ext>
            </a:extLst>
          </p:cNvPr>
          <p:cNvSpPr>
            <a:spLocks noGrp="1"/>
          </p:cNvSpPr>
          <p:nvPr>
            <p:ph idx="1"/>
          </p:nvPr>
        </p:nvSpPr>
        <p:spPr>
          <a:xfrm>
            <a:off x="483198" y="2067575"/>
            <a:ext cx="11456825" cy="4653130"/>
          </a:xfrm>
        </p:spPr>
        <p:txBody>
          <a:bodyPr vert="horz" lIns="91440" tIns="45720" rIns="91440" bIns="45720" rtlCol="0" anchor="t">
            <a:normAutofit fontScale="85000" lnSpcReduction="20000"/>
          </a:bodyPr>
          <a:lstStyle/>
          <a:p>
            <a:pPr marL="0" indent="0">
              <a:buNone/>
            </a:pPr>
            <a:r>
              <a:rPr lang="en-US" b="1">
                <a:latin typeface="Calibri"/>
                <a:ea typeface="Calibri"/>
                <a:cs typeface="Calibri"/>
              </a:rPr>
              <a:t>Objective</a:t>
            </a:r>
            <a:endParaRPr lang="en-US">
              <a:latin typeface="Calibri"/>
              <a:ea typeface="Calibri"/>
              <a:cs typeface="Calibri"/>
            </a:endParaRPr>
          </a:p>
          <a:p>
            <a:r>
              <a:rPr lang="en-US">
                <a:latin typeface="Calibri"/>
                <a:ea typeface="+mn-lt"/>
                <a:cs typeface="+mn-lt"/>
              </a:rPr>
              <a:t>Predict whether the first stage of a SpaceX Falcon 9 rocket is reusable or not based on launch characteristics.</a:t>
            </a:r>
          </a:p>
          <a:p>
            <a:pPr marL="0" indent="0">
              <a:buNone/>
            </a:pPr>
            <a:r>
              <a:rPr lang="en-US" b="1">
                <a:latin typeface="Calibri"/>
                <a:ea typeface="Calibri"/>
                <a:cs typeface="Calibri"/>
              </a:rPr>
              <a:t>Approach</a:t>
            </a:r>
            <a:endParaRPr lang="en-US">
              <a:latin typeface="Calibri"/>
              <a:ea typeface="Calibri"/>
              <a:cs typeface="Calibri"/>
            </a:endParaRPr>
          </a:p>
          <a:p>
            <a:pPr marL="0" indent="0">
              <a:buNone/>
            </a:pPr>
            <a:r>
              <a:rPr lang="en-US" b="1">
                <a:latin typeface="Calibri"/>
                <a:ea typeface="+mn-lt"/>
                <a:cs typeface="+mn-lt"/>
              </a:rPr>
              <a:t>Feature Selection</a:t>
            </a:r>
            <a:br>
              <a:rPr lang="en-US" b="1">
                <a:latin typeface="Calibri"/>
                <a:ea typeface="+mn-lt"/>
                <a:cs typeface="+mn-lt"/>
              </a:rPr>
            </a:br>
            <a:r>
              <a:rPr lang="en-US">
                <a:latin typeface="Calibri"/>
                <a:ea typeface="+mn-lt"/>
                <a:cs typeface="+mn-lt"/>
              </a:rPr>
              <a:t> ‣ Selected key variables: Payload Mass, Launch Site, Orbit Type, Booster Version, Landing Outcome</a:t>
            </a:r>
          </a:p>
          <a:p>
            <a:pPr marL="0" indent="0">
              <a:buNone/>
            </a:pPr>
            <a:r>
              <a:rPr lang="en-US" b="1">
                <a:latin typeface="Calibri"/>
                <a:ea typeface="+mn-lt"/>
                <a:cs typeface="+mn-lt"/>
              </a:rPr>
              <a:t>Data Preprocessing</a:t>
            </a:r>
            <a:br>
              <a:rPr lang="en-US" b="1">
                <a:latin typeface="Calibri"/>
                <a:ea typeface="+mn-lt"/>
                <a:cs typeface="+mn-lt"/>
              </a:rPr>
            </a:br>
            <a:r>
              <a:rPr lang="en-US" b="1">
                <a:latin typeface="Calibri"/>
                <a:ea typeface="+mn-lt"/>
                <a:cs typeface="+mn-lt"/>
              </a:rPr>
              <a:t> </a:t>
            </a:r>
            <a:r>
              <a:rPr lang="en-US">
                <a:latin typeface="Calibri"/>
                <a:ea typeface="+mn-lt"/>
                <a:cs typeface="+mn-lt"/>
              </a:rPr>
              <a:t>‣</a:t>
            </a:r>
            <a:r>
              <a:rPr lang="en-US" b="1">
                <a:latin typeface="Calibri"/>
                <a:ea typeface="+mn-lt"/>
                <a:cs typeface="+mn-lt"/>
              </a:rPr>
              <a:t> </a:t>
            </a:r>
            <a:r>
              <a:rPr lang="en-US">
                <a:latin typeface="Calibri"/>
                <a:ea typeface="+mn-lt"/>
                <a:cs typeface="+mn-lt"/>
              </a:rPr>
              <a:t>Encoded categorical variables</a:t>
            </a:r>
            <a:br>
              <a:rPr lang="en-US">
                <a:latin typeface="Calibri"/>
                <a:ea typeface="+mn-lt"/>
                <a:cs typeface="+mn-lt"/>
              </a:rPr>
            </a:br>
            <a:r>
              <a:rPr lang="en-US">
                <a:latin typeface="Calibri"/>
                <a:ea typeface="+mn-lt"/>
                <a:cs typeface="+mn-lt"/>
              </a:rPr>
              <a:t> ‣ Normalized numerical features</a:t>
            </a:r>
            <a:br>
              <a:rPr lang="en-US">
                <a:latin typeface="Calibri"/>
                <a:ea typeface="+mn-lt"/>
                <a:cs typeface="+mn-lt"/>
              </a:rPr>
            </a:br>
            <a:r>
              <a:rPr lang="en-US">
                <a:latin typeface="Calibri"/>
                <a:ea typeface="+mn-lt"/>
                <a:cs typeface="+mn-lt"/>
              </a:rPr>
              <a:t> ‣ Handled missing values</a:t>
            </a:r>
          </a:p>
          <a:p>
            <a:pPr marL="0" indent="0">
              <a:buNone/>
            </a:pPr>
            <a:r>
              <a:rPr lang="en-US" b="1">
                <a:latin typeface="Calibri"/>
                <a:ea typeface="+mn-lt"/>
                <a:cs typeface="+mn-lt"/>
              </a:rPr>
              <a:t>Model Training &amp; Evaluation</a:t>
            </a:r>
            <a:br>
              <a:rPr lang="en-US" b="1">
                <a:latin typeface="Calibri"/>
                <a:ea typeface="+mn-lt"/>
                <a:cs typeface="+mn-lt"/>
              </a:rPr>
            </a:br>
            <a:r>
              <a:rPr lang="en-US" b="1">
                <a:latin typeface="Calibri"/>
                <a:ea typeface="+mn-lt"/>
                <a:cs typeface="+mn-lt"/>
              </a:rPr>
              <a:t> </a:t>
            </a:r>
            <a:r>
              <a:rPr lang="en-US">
                <a:latin typeface="Calibri"/>
                <a:ea typeface="+mn-lt"/>
                <a:cs typeface="+mn-lt"/>
              </a:rPr>
              <a:t>‣ Used classification models like Logistic Regression, SVM, Decision Tree, and KNN</a:t>
            </a:r>
            <a:br>
              <a:rPr lang="en-US">
                <a:latin typeface="Calibri"/>
                <a:ea typeface="+mn-lt"/>
                <a:cs typeface="+mn-lt"/>
              </a:rPr>
            </a:br>
            <a:r>
              <a:rPr lang="en-US">
                <a:latin typeface="Calibri"/>
                <a:ea typeface="+mn-lt"/>
                <a:cs typeface="+mn-lt"/>
              </a:rPr>
              <a:t> ‣ Evaluated performance using accuracy, precision, recall, F1-score</a:t>
            </a:r>
          </a:p>
          <a:p>
            <a:pPr marL="0" indent="0">
              <a:buNone/>
            </a:pPr>
            <a:r>
              <a:rPr lang="en-US" b="1">
                <a:latin typeface="Calibri"/>
                <a:ea typeface="+mn-lt"/>
                <a:cs typeface="+mn-lt"/>
              </a:rPr>
              <a:t>Best Model Selection</a:t>
            </a:r>
            <a:br>
              <a:rPr lang="en-US">
                <a:latin typeface="Calibri"/>
                <a:ea typeface="+mn-lt"/>
                <a:cs typeface="+mn-lt"/>
              </a:rPr>
            </a:br>
            <a:r>
              <a:rPr lang="en-US">
                <a:latin typeface="Calibri"/>
                <a:ea typeface="+mn-lt"/>
                <a:cs typeface="+mn-lt"/>
              </a:rPr>
              <a:t> ‣ Identified the model with the highest accuracy for predicting reusability</a:t>
            </a:r>
          </a:p>
          <a:p>
            <a:endParaRPr lang="en-US"/>
          </a:p>
        </p:txBody>
      </p:sp>
    </p:spTree>
    <p:extLst>
      <p:ext uri="{BB962C8B-B14F-4D97-AF65-F5344CB8AC3E}">
        <p14:creationId xmlns:p14="http://schemas.microsoft.com/office/powerpoint/2010/main" val="112970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rocket taking off from a launch pad&#10;&#10;AI-generated content may be incorrect.">
            <a:extLst>
              <a:ext uri="{FF2B5EF4-FFF2-40B4-BE49-F238E27FC236}">
                <a16:creationId xmlns:a16="http://schemas.microsoft.com/office/drawing/2014/main" id="{8FC32813-8490-175D-1A36-9460862ACD5F}"/>
              </a:ext>
            </a:extLst>
          </p:cNvPr>
          <p:cNvPicPr>
            <a:picLocks noGrp="1" noChangeAspect="1"/>
          </p:cNvPicPr>
          <p:nvPr>
            <p:ph idx="1"/>
          </p:nvPr>
        </p:nvPicPr>
        <p:blipFill>
          <a:blip r:embed="rId2"/>
          <a:srcRect t="15730"/>
          <a:stretch>
            <a:fillRect/>
          </a:stretch>
        </p:blipFill>
        <p:spPr>
          <a:xfrm>
            <a:off x="1" y="1"/>
            <a:ext cx="12192000" cy="6857988"/>
          </a:xfrm>
          <a:prstGeom prst="rect">
            <a:avLst/>
          </a:prstGeom>
        </p:spPr>
      </p:pic>
      <p:sp>
        <p:nvSpPr>
          <p:cNvPr id="7" name="TextBox 6">
            <a:extLst>
              <a:ext uri="{FF2B5EF4-FFF2-40B4-BE49-F238E27FC236}">
                <a16:creationId xmlns:a16="http://schemas.microsoft.com/office/drawing/2014/main" id="{8666C368-A7F4-0BD5-D3DA-FE50F785C5F4}"/>
              </a:ext>
            </a:extLst>
          </p:cNvPr>
          <p:cNvSpPr txBox="1"/>
          <p:nvPr/>
        </p:nvSpPr>
        <p:spPr>
          <a:xfrm>
            <a:off x="870856" y="1850571"/>
            <a:ext cx="38411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i="1" dirty="0">
                <a:solidFill>
                  <a:schemeClr val="bg1"/>
                </a:solidFill>
                <a:latin typeface="Calibri"/>
                <a:ea typeface="Calibri"/>
                <a:cs typeface="Calibri"/>
              </a:rPr>
              <a:t>Results</a:t>
            </a:r>
          </a:p>
        </p:txBody>
      </p:sp>
    </p:spTree>
    <p:extLst>
      <p:ext uri="{BB962C8B-B14F-4D97-AF65-F5344CB8AC3E}">
        <p14:creationId xmlns:p14="http://schemas.microsoft.com/office/powerpoint/2010/main" val="380041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12A014-C4A7-31D5-80F3-4B1206AD2602}"/>
              </a:ext>
            </a:extLst>
          </p:cNvPr>
          <p:cNvSpPr>
            <a:spLocks noGrp="1"/>
          </p:cNvSpPr>
          <p:nvPr>
            <p:ph type="title"/>
          </p:nvPr>
        </p:nvSpPr>
        <p:spPr>
          <a:xfrm>
            <a:off x="640080" y="914399"/>
            <a:ext cx="10847494" cy="1171069"/>
          </a:xfrm>
        </p:spPr>
        <p:txBody>
          <a:bodyPr anchor="t">
            <a:normAutofit/>
          </a:bodyPr>
          <a:lstStyle/>
          <a:p>
            <a:r>
              <a:rPr lang="en-US" b="0" dirty="0">
                <a:latin typeface="Calibri"/>
                <a:ea typeface="+mj-lt"/>
                <a:cs typeface="+mj-lt"/>
              </a:rPr>
              <a:t>Flight Number vs. Launch Site</a:t>
            </a:r>
            <a:r>
              <a:rPr lang="en-US" b="0" dirty="0">
                <a:ea typeface="+mj-lt"/>
                <a:cs typeface="+mj-lt"/>
              </a:rPr>
              <a:t> </a:t>
            </a:r>
            <a:endParaRPr lang="en-US" dirty="0"/>
          </a:p>
        </p:txBody>
      </p:sp>
      <p:pic>
        <p:nvPicPr>
          <p:cNvPr id="4" name="Picture 3" descr="A graph showing flight number&#10;&#10;AI-generated content may be incorrect.">
            <a:extLst>
              <a:ext uri="{FF2B5EF4-FFF2-40B4-BE49-F238E27FC236}">
                <a16:creationId xmlns:a16="http://schemas.microsoft.com/office/drawing/2014/main" id="{1CC52E33-8D58-7A2B-2945-D70CB1D6FDB9}"/>
              </a:ext>
            </a:extLst>
          </p:cNvPr>
          <p:cNvPicPr>
            <a:picLocks noChangeAspect="1"/>
          </p:cNvPicPr>
          <p:nvPr/>
        </p:nvPicPr>
        <p:blipFill>
          <a:blip r:embed="rId2"/>
          <a:stretch>
            <a:fillRect/>
          </a:stretch>
        </p:blipFill>
        <p:spPr>
          <a:xfrm>
            <a:off x="511069" y="2256415"/>
            <a:ext cx="6114723" cy="2858244"/>
          </a:xfrm>
          <a:prstGeom prst="rect">
            <a:avLst/>
          </a:prstGeom>
        </p:spPr>
      </p:pic>
      <p:sp>
        <p:nvSpPr>
          <p:cNvPr id="3" name="Content Placeholder 2">
            <a:extLst>
              <a:ext uri="{FF2B5EF4-FFF2-40B4-BE49-F238E27FC236}">
                <a16:creationId xmlns:a16="http://schemas.microsoft.com/office/drawing/2014/main" id="{F09FAC78-89D2-2B70-6440-DF3BFA792D58}"/>
              </a:ext>
            </a:extLst>
          </p:cNvPr>
          <p:cNvSpPr>
            <a:spLocks noGrp="1"/>
          </p:cNvSpPr>
          <p:nvPr>
            <p:ph idx="1"/>
          </p:nvPr>
        </p:nvSpPr>
        <p:spPr>
          <a:xfrm>
            <a:off x="6915150" y="2256287"/>
            <a:ext cx="4563618" cy="3760459"/>
          </a:xfrm>
        </p:spPr>
        <p:txBody>
          <a:bodyPr vert="horz" lIns="91440" tIns="45720" rIns="91440" bIns="45720" rtlCol="0" anchor="t">
            <a:normAutofit/>
          </a:bodyPr>
          <a:lstStyle/>
          <a:p>
            <a:pPr>
              <a:lnSpc>
                <a:spcPct val="110000"/>
              </a:lnSpc>
            </a:pPr>
            <a:r>
              <a:rPr lang="en-US" sz="1700">
                <a:latin typeface="Calibri"/>
                <a:ea typeface="+mn-lt"/>
                <a:cs typeface="+mn-lt"/>
              </a:rPr>
              <a:t>Earlier flights (blue) had a lower success rate</a:t>
            </a:r>
            <a:endParaRPr lang="en-US" sz="1700">
              <a:latin typeface="Calibri"/>
              <a:ea typeface="Calibri"/>
              <a:cs typeface="Calibri"/>
            </a:endParaRPr>
          </a:p>
          <a:p>
            <a:pPr>
              <a:lnSpc>
                <a:spcPct val="110000"/>
              </a:lnSpc>
            </a:pPr>
            <a:r>
              <a:rPr lang="en-US" sz="1700">
                <a:latin typeface="Calibri"/>
                <a:ea typeface="+mn-lt"/>
                <a:cs typeface="+mn-lt"/>
              </a:rPr>
              <a:t>Later flights (orange) show a higher success rate</a:t>
            </a:r>
            <a:endParaRPr lang="en-US" sz="1700">
              <a:latin typeface="Calibri"/>
              <a:ea typeface="Calibri"/>
              <a:cs typeface="Calibri"/>
            </a:endParaRPr>
          </a:p>
          <a:p>
            <a:pPr>
              <a:lnSpc>
                <a:spcPct val="110000"/>
              </a:lnSpc>
            </a:pPr>
            <a:r>
              <a:rPr lang="en-US" sz="1700">
                <a:latin typeface="Calibri"/>
                <a:ea typeface="+mn-lt"/>
                <a:cs typeface="+mn-lt"/>
              </a:rPr>
              <a:t>Nearly 50% of launches were from CCAFS SLC 40</a:t>
            </a:r>
            <a:endParaRPr lang="en-US" sz="1700">
              <a:latin typeface="Calibri"/>
              <a:ea typeface="Calibri"/>
              <a:cs typeface="Calibri"/>
            </a:endParaRPr>
          </a:p>
          <a:p>
            <a:pPr>
              <a:lnSpc>
                <a:spcPct val="110000"/>
              </a:lnSpc>
            </a:pPr>
            <a:r>
              <a:rPr lang="en-US" sz="1700">
                <a:latin typeface="Calibri"/>
                <a:ea typeface="+mn-lt"/>
                <a:cs typeface="+mn-lt"/>
              </a:rPr>
              <a:t>VAFB SLC 4E and KSC LC 39A had better success rates</a:t>
            </a:r>
            <a:endParaRPr lang="en-US" sz="1700">
              <a:latin typeface="Calibri"/>
              <a:ea typeface="Calibri"/>
              <a:cs typeface="Calibri"/>
            </a:endParaRPr>
          </a:p>
          <a:p>
            <a:pPr>
              <a:lnSpc>
                <a:spcPct val="110000"/>
              </a:lnSpc>
            </a:pPr>
            <a:r>
              <a:rPr lang="en-US" sz="1700">
                <a:latin typeface="Calibri"/>
                <a:ea typeface="+mn-lt"/>
                <a:cs typeface="+mn-lt"/>
              </a:rPr>
              <a:t>Indicates that SpaceX's launch success improved over time</a:t>
            </a:r>
            <a:endParaRPr lang="en-US" sz="1700">
              <a:latin typeface="Calibri"/>
            </a:endParaRPr>
          </a:p>
          <a:p>
            <a:pPr>
              <a:lnSpc>
                <a:spcPct val="110000"/>
              </a:lnSpc>
            </a:pPr>
            <a:endParaRPr lang="en-US" sz="1700"/>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55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09B336-B707-FDE3-C65E-55DB1748C155}"/>
              </a:ext>
            </a:extLst>
          </p:cNvPr>
          <p:cNvSpPr>
            <a:spLocks noGrp="1"/>
          </p:cNvSpPr>
          <p:nvPr>
            <p:ph type="title"/>
          </p:nvPr>
        </p:nvSpPr>
        <p:spPr>
          <a:xfrm>
            <a:off x="640080" y="914399"/>
            <a:ext cx="10847494" cy="1171069"/>
          </a:xfrm>
        </p:spPr>
        <p:txBody>
          <a:bodyPr anchor="t">
            <a:normAutofit/>
          </a:bodyPr>
          <a:lstStyle/>
          <a:p>
            <a:r>
              <a:rPr lang="en-US" b="0" dirty="0">
                <a:latin typeface="Calibri"/>
                <a:ea typeface="+mj-lt"/>
                <a:cs typeface="+mj-lt"/>
              </a:rPr>
              <a:t>Payload vs. Launch Site</a:t>
            </a:r>
            <a:endParaRPr lang="en-US" dirty="0">
              <a:latin typeface="Calibri"/>
            </a:endParaRPr>
          </a:p>
        </p:txBody>
      </p:sp>
      <p:pic>
        <p:nvPicPr>
          <p:cNvPr id="4" name="Picture 3">
            <a:extLst>
              <a:ext uri="{FF2B5EF4-FFF2-40B4-BE49-F238E27FC236}">
                <a16:creationId xmlns:a16="http://schemas.microsoft.com/office/drawing/2014/main" id="{B3333415-3BD1-8F5A-F15A-5916244D4B0D}"/>
              </a:ext>
            </a:extLst>
          </p:cNvPr>
          <p:cNvPicPr>
            <a:picLocks noChangeAspect="1"/>
          </p:cNvPicPr>
          <p:nvPr/>
        </p:nvPicPr>
        <p:blipFill>
          <a:blip r:embed="rId2"/>
          <a:stretch>
            <a:fillRect/>
          </a:stretch>
        </p:blipFill>
        <p:spPr>
          <a:xfrm>
            <a:off x="176721" y="2411925"/>
            <a:ext cx="6495723" cy="3029305"/>
          </a:xfrm>
          <a:prstGeom prst="rect">
            <a:avLst/>
          </a:prstGeom>
        </p:spPr>
      </p:pic>
      <p:sp>
        <p:nvSpPr>
          <p:cNvPr id="3" name="Content Placeholder 2">
            <a:extLst>
              <a:ext uri="{FF2B5EF4-FFF2-40B4-BE49-F238E27FC236}">
                <a16:creationId xmlns:a16="http://schemas.microsoft.com/office/drawing/2014/main" id="{E3046113-F9D8-AE49-FF18-AA24018B0AF8}"/>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b="1" dirty="0">
                <a:latin typeface="Calibri"/>
                <a:ea typeface="+mn-lt"/>
                <a:cs typeface="+mn-lt"/>
              </a:rPr>
              <a:t>Higher payloads</a:t>
            </a:r>
            <a:r>
              <a:rPr lang="en-US" dirty="0">
                <a:latin typeface="Calibri"/>
                <a:ea typeface="+mn-lt"/>
                <a:cs typeface="+mn-lt"/>
              </a:rPr>
              <a:t> tend to have </a:t>
            </a:r>
            <a:r>
              <a:rPr lang="en-US" b="1" dirty="0">
                <a:latin typeface="Calibri"/>
                <a:ea typeface="+mn-lt"/>
                <a:cs typeface="+mn-lt"/>
              </a:rPr>
              <a:t>higher success rates</a:t>
            </a:r>
            <a:endParaRPr lang="en-US" b="1" dirty="0">
              <a:latin typeface="Calibri"/>
              <a:ea typeface="Calibri"/>
              <a:cs typeface="Calibri"/>
            </a:endParaRPr>
          </a:p>
          <a:p>
            <a:r>
              <a:rPr lang="en-US">
                <a:latin typeface="Calibri"/>
                <a:ea typeface="+mn-lt"/>
                <a:cs typeface="+mn-lt"/>
              </a:rPr>
              <a:t>Launches with </a:t>
            </a:r>
            <a:r>
              <a:rPr lang="en-US" b="1">
                <a:latin typeface="Calibri"/>
                <a:ea typeface="+mn-lt"/>
                <a:cs typeface="+mn-lt"/>
              </a:rPr>
              <a:t>payloads over 7,000 kg</a:t>
            </a:r>
            <a:r>
              <a:rPr lang="en-US" dirty="0">
                <a:latin typeface="Calibri"/>
                <a:ea typeface="+mn-lt"/>
                <a:cs typeface="+mn-lt"/>
              </a:rPr>
              <a:t> </a:t>
            </a:r>
            <a:r>
              <a:rPr lang="en-US">
                <a:latin typeface="Calibri"/>
                <a:ea typeface="+mn-lt"/>
                <a:cs typeface="+mn-lt"/>
              </a:rPr>
              <a:t>were </a:t>
            </a:r>
            <a:r>
              <a:rPr lang="en-US" b="1">
                <a:latin typeface="Calibri"/>
                <a:ea typeface="+mn-lt"/>
                <a:cs typeface="+mn-lt"/>
              </a:rPr>
              <a:t>mostly successful</a:t>
            </a:r>
            <a:endParaRPr lang="en-US">
              <a:latin typeface="Calibri"/>
              <a:ea typeface="Calibri"/>
              <a:cs typeface="Calibri"/>
            </a:endParaRPr>
          </a:p>
          <a:p>
            <a:r>
              <a:rPr lang="en-US" b="1">
                <a:latin typeface="Calibri"/>
                <a:ea typeface="+mn-lt"/>
                <a:cs typeface="+mn-lt"/>
              </a:rPr>
              <a:t>KSC LC-39A</a:t>
            </a:r>
            <a:r>
              <a:rPr lang="en-US">
                <a:latin typeface="Calibri"/>
                <a:ea typeface="+mn-lt"/>
                <a:cs typeface="+mn-lt"/>
              </a:rPr>
              <a:t> achieved </a:t>
            </a:r>
            <a:r>
              <a:rPr lang="en-US" b="1">
                <a:latin typeface="Calibri"/>
                <a:ea typeface="+mn-lt"/>
                <a:cs typeface="+mn-lt"/>
              </a:rPr>
              <a:t>100% success</a:t>
            </a:r>
            <a:r>
              <a:rPr lang="en-US" dirty="0">
                <a:latin typeface="Calibri"/>
                <a:ea typeface="+mn-lt"/>
                <a:cs typeface="+mn-lt"/>
              </a:rPr>
              <a:t> </a:t>
            </a:r>
            <a:r>
              <a:rPr lang="en-US">
                <a:latin typeface="Calibri"/>
                <a:ea typeface="+mn-lt"/>
                <a:cs typeface="+mn-lt"/>
              </a:rPr>
              <a:t>for payloads </a:t>
            </a:r>
            <a:r>
              <a:rPr lang="en-US" b="1">
                <a:latin typeface="Calibri"/>
                <a:ea typeface="+mn-lt"/>
                <a:cs typeface="+mn-lt"/>
              </a:rPr>
              <a:t>below 5,500 kg</a:t>
            </a:r>
            <a:endParaRPr lang="en-US">
              <a:latin typeface="Calibri"/>
              <a:ea typeface="Calibri"/>
              <a:cs typeface="Calibri"/>
            </a:endParaRPr>
          </a:p>
          <a:p>
            <a:r>
              <a:rPr lang="en-US" b="1">
                <a:latin typeface="Calibri"/>
                <a:ea typeface="+mn-lt"/>
                <a:cs typeface="+mn-lt"/>
              </a:rPr>
              <a:t>VAFB SLC-4E</a:t>
            </a:r>
            <a:r>
              <a:rPr lang="en-US">
                <a:latin typeface="Calibri"/>
                <a:ea typeface="+mn-lt"/>
                <a:cs typeface="+mn-lt"/>
              </a:rPr>
              <a:t> has </a:t>
            </a:r>
            <a:r>
              <a:rPr lang="en-US" b="1">
                <a:latin typeface="Calibri"/>
                <a:ea typeface="+mn-lt"/>
                <a:cs typeface="+mn-lt"/>
              </a:rPr>
              <a:t>not launched</a:t>
            </a:r>
            <a:r>
              <a:rPr lang="en-US" dirty="0">
                <a:latin typeface="Calibri"/>
                <a:ea typeface="+mn-lt"/>
                <a:cs typeface="+mn-lt"/>
              </a:rPr>
              <a:t> </a:t>
            </a:r>
            <a:r>
              <a:rPr lang="en-US">
                <a:latin typeface="Calibri"/>
                <a:ea typeface="+mn-lt"/>
                <a:cs typeface="+mn-lt"/>
              </a:rPr>
              <a:t>payloads </a:t>
            </a:r>
            <a:r>
              <a:rPr lang="en-US" b="1">
                <a:latin typeface="Calibri"/>
                <a:ea typeface="+mn-lt"/>
                <a:cs typeface="+mn-lt"/>
              </a:rPr>
              <a:t>above ~10,000 kg</a:t>
            </a:r>
            <a:endParaRPr lang="en-US">
              <a:latin typeface="Calibri"/>
              <a:ea typeface="Calibri"/>
              <a:cs typeface="Calibri"/>
            </a:endParaRPr>
          </a:p>
          <a:p>
            <a:endParaRPr lang="en-US" b="1" dirty="0">
              <a:latin typeface="Calibri"/>
              <a:ea typeface="Calibri"/>
              <a:cs typeface="Calibri"/>
            </a:endParaRPr>
          </a:p>
          <a:p>
            <a:endParaRPr lang="en-US" dirty="0">
              <a:latin typeface="Calibri"/>
              <a:ea typeface="Calibri"/>
              <a:cs typeface="Calibri"/>
            </a:endParaRPr>
          </a:p>
        </p:txBody>
      </p:sp>
      <p:cxnSp>
        <p:nvCxnSpPr>
          <p:cNvPr id="17" name="Straight Connector 16">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40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90F2F-BB88-1500-ABAB-62882528D171}"/>
              </a:ext>
            </a:extLst>
          </p:cNvPr>
          <p:cNvSpPr>
            <a:spLocks noGrp="1"/>
          </p:cNvSpPr>
          <p:nvPr>
            <p:ph type="title"/>
          </p:nvPr>
        </p:nvSpPr>
        <p:spPr>
          <a:xfrm>
            <a:off x="640079" y="914400"/>
            <a:ext cx="4261104" cy="1097280"/>
          </a:xfrm>
        </p:spPr>
        <p:txBody>
          <a:bodyPr anchor="t">
            <a:normAutofit/>
          </a:bodyPr>
          <a:lstStyle/>
          <a:p>
            <a:r>
              <a:rPr lang="en-US" sz="3600" b="0">
                <a:latin typeface="Calibri"/>
                <a:ea typeface="+mj-lt"/>
                <a:cs typeface="+mj-lt"/>
              </a:rPr>
              <a:t>Success Rate by Orbit </a:t>
            </a:r>
            <a:endParaRPr lang="en-US" sz="3600">
              <a:latin typeface="Calibri"/>
            </a:endParaRPr>
          </a:p>
        </p:txBody>
      </p:sp>
      <p:sp>
        <p:nvSpPr>
          <p:cNvPr id="3" name="Content Placeholder 2">
            <a:extLst>
              <a:ext uri="{FF2B5EF4-FFF2-40B4-BE49-F238E27FC236}">
                <a16:creationId xmlns:a16="http://schemas.microsoft.com/office/drawing/2014/main" id="{85339283-278F-DC9A-CA7F-1FE75FAA3B7F}"/>
              </a:ext>
            </a:extLst>
          </p:cNvPr>
          <p:cNvSpPr>
            <a:spLocks noGrp="1"/>
          </p:cNvSpPr>
          <p:nvPr>
            <p:ph idx="1"/>
          </p:nvPr>
        </p:nvSpPr>
        <p:spPr>
          <a:xfrm>
            <a:off x="640079" y="2176036"/>
            <a:ext cx="4261104" cy="4121887"/>
          </a:xfrm>
        </p:spPr>
        <p:txBody>
          <a:bodyPr vert="horz" lIns="91440" tIns="45720" rIns="91440" bIns="45720" rtlCol="0" anchor="t">
            <a:normAutofit/>
          </a:bodyPr>
          <a:lstStyle/>
          <a:p>
            <a:r>
              <a:rPr lang="en-US" sz="1800" b="1">
                <a:latin typeface="Calibri"/>
                <a:ea typeface="+mn-lt"/>
                <a:cs typeface="+mn-lt"/>
              </a:rPr>
              <a:t>ES-L1, GEO, HEO, and SSO</a:t>
            </a:r>
            <a:r>
              <a:rPr lang="en-US" sz="1800" dirty="0">
                <a:latin typeface="Calibri"/>
                <a:ea typeface="+mn-lt"/>
                <a:cs typeface="+mn-lt"/>
              </a:rPr>
              <a:t> </a:t>
            </a:r>
            <a:r>
              <a:rPr lang="en-US" sz="1800">
                <a:latin typeface="Calibri"/>
                <a:ea typeface="+mn-lt"/>
                <a:cs typeface="+mn-lt"/>
              </a:rPr>
              <a:t>achieved a </a:t>
            </a:r>
            <a:r>
              <a:rPr lang="en-US" sz="1800" b="1">
                <a:latin typeface="Calibri"/>
                <a:ea typeface="+mn-lt"/>
                <a:cs typeface="+mn-lt"/>
              </a:rPr>
              <a:t>100% launch success rate</a:t>
            </a:r>
            <a:endParaRPr lang="en-US" sz="1800" dirty="0">
              <a:latin typeface="Calibri"/>
              <a:ea typeface="Calibri"/>
              <a:cs typeface="Calibri"/>
            </a:endParaRPr>
          </a:p>
          <a:p>
            <a:r>
              <a:rPr lang="en-US" sz="1800" b="1" dirty="0">
                <a:latin typeface="Calibri"/>
                <a:ea typeface="+mn-lt"/>
                <a:cs typeface="+mn-lt"/>
              </a:rPr>
              <a:t>GTO, ISS, LEO, MEO, and PO</a:t>
            </a:r>
            <a:r>
              <a:rPr lang="en-US" sz="1800" dirty="0">
                <a:latin typeface="Calibri"/>
                <a:ea typeface="+mn-lt"/>
                <a:cs typeface="+mn-lt"/>
              </a:rPr>
              <a:t> had </a:t>
            </a:r>
            <a:r>
              <a:rPr lang="en-US" sz="1800" b="1" dirty="0">
                <a:latin typeface="Calibri"/>
                <a:ea typeface="+mn-lt"/>
                <a:cs typeface="+mn-lt"/>
              </a:rPr>
              <a:t>lower success rates</a:t>
            </a:r>
            <a:r>
              <a:rPr lang="en-US" sz="1800" dirty="0">
                <a:latin typeface="Calibri"/>
                <a:ea typeface="+mn-lt"/>
                <a:cs typeface="+mn-lt"/>
              </a:rPr>
              <a:t>, ranging from </a:t>
            </a:r>
            <a:r>
              <a:rPr lang="en-US" sz="1800" b="1" dirty="0">
                <a:latin typeface="Calibri"/>
                <a:ea typeface="+mn-lt"/>
                <a:cs typeface="+mn-lt"/>
              </a:rPr>
              <a:t>50% to 70%</a:t>
            </a:r>
            <a:endParaRPr lang="en-US" sz="1800" dirty="0">
              <a:latin typeface="Calibri"/>
              <a:ea typeface="Calibri"/>
              <a:cs typeface="Calibri"/>
            </a:endParaRPr>
          </a:p>
          <a:p>
            <a:r>
              <a:rPr lang="en-US" sz="1800">
                <a:latin typeface="Calibri"/>
                <a:ea typeface="+mn-lt"/>
                <a:cs typeface="+mn-lt"/>
              </a:rPr>
              <a:t>This highlights a </a:t>
            </a:r>
            <a:r>
              <a:rPr lang="en-US" sz="1800" b="1">
                <a:latin typeface="Calibri"/>
                <a:ea typeface="+mn-lt"/>
                <a:cs typeface="+mn-lt"/>
              </a:rPr>
              <a:t>clear performance gap</a:t>
            </a:r>
            <a:r>
              <a:rPr lang="en-US" sz="1800" dirty="0">
                <a:latin typeface="Calibri"/>
                <a:ea typeface="+mn-lt"/>
                <a:cs typeface="+mn-lt"/>
              </a:rPr>
              <a:t> </a:t>
            </a:r>
            <a:r>
              <a:rPr lang="en-US" sz="1800">
                <a:latin typeface="Calibri"/>
                <a:ea typeface="+mn-lt"/>
                <a:cs typeface="+mn-lt"/>
              </a:rPr>
              <a:t>between orbits with consistent reliability vs. those with </a:t>
            </a:r>
            <a:r>
              <a:rPr lang="en-US" sz="1800" b="1">
                <a:latin typeface="Calibri"/>
                <a:ea typeface="+mn-lt"/>
                <a:cs typeface="+mn-lt"/>
              </a:rPr>
              <a:t>variable outcomes</a:t>
            </a:r>
            <a:endParaRPr lang="en-US" sz="1800" dirty="0">
              <a:latin typeface="Calibri"/>
              <a:ea typeface="Calibri"/>
              <a:cs typeface="Calibri"/>
            </a:endParaRPr>
          </a:p>
          <a:p>
            <a:pPr>
              <a:spcBef>
                <a:spcPts val="1400"/>
              </a:spcBef>
            </a:pPr>
            <a:endParaRPr lang="en-US" sz="1800" dirty="0">
              <a:latin typeface="Calibri"/>
              <a:ea typeface="Calibri"/>
              <a:cs typeface="Calibri"/>
            </a:endParaRPr>
          </a:p>
        </p:txBody>
      </p:sp>
      <p:pic>
        <p:nvPicPr>
          <p:cNvPr id="4" name="Picture 3" descr="A graph of blue bars&#10;&#10;Description automatically generated with medium confidence">
            <a:extLst>
              <a:ext uri="{FF2B5EF4-FFF2-40B4-BE49-F238E27FC236}">
                <a16:creationId xmlns:a16="http://schemas.microsoft.com/office/drawing/2014/main" id="{41CB3CF0-9622-FEE7-4361-F734AC37AF9E}"/>
              </a:ext>
            </a:extLst>
          </p:cNvPr>
          <p:cNvPicPr>
            <a:picLocks noChangeAspect="1"/>
          </p:cNvPicPr>
          <p:nvPr/>
        </p:nvPicPr>
        <p:blipFill>
          <a:blip r:embed="rId2"/>
          <a:srcRect l="4343" r="2783" b="3"/>
          <a:stretch>
            <a:fillRect/>
          </a:stretch>
        </p:blipFill>
        <p:spPr>
          <a:xfrm>
            <a:off x="5671128" y="914399"/>
            <a:ext cx="6520872" cy="5353521"/>
          </a:xfrm>
          <a:prstGeom prst="rect">
            <a:avLst/>
          </a:prstGeom>
        </p:spPr>
      </p:pic>
      <p:cxnSp>
        <p:nvCxnSpPr>
          <p:cNvPr id="11" name="Straight Connector 10">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2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758ABF-C5CC-5A9A-1E63-16BCB1F35971}"/>
              </a:ext>
            </a:extLst>
          </p:cNvPr>
          <p:cNvSpPr>
            <a:spLocks noGrp="1"/>
          </p:cNvSpPr>
          <p:nvPr>
            <p:ph type="title"/>
          </p:nvPr>
        </p:nvSpPr>
        <p:spPr>
          <a:xfrm>
            <a:off x="640080" y="914399"/>
            <a:ext cx="10847494" cy="1171069"/>
          </a:xfrm>
        </p:spPr>
        <p:txBody>
          <a:bodyPr anchor="t">
            <a:normAutofit/>
          </a:bodyPr>
          <a:lstStyle/>
          <a:p>
            <a:r>
              <a:rPr lang="en-US" b="0" dirty="0">
                <a:latin typeface="Calibri"/>
                <a:ea typeface="+mj-lt"/>
                <a:cs typeface="+mj-lt"/>
              </a:rPr>
              <a:t>Flight Number vs. Orbit</a:t>
            </a:r>
            <a:endParaRPr lang="en-US" dirty="0">
              <a:latin typeface="Calibri"/>
            </a:endParaRPr>
          </a:p>
        </p:txBody>
      </p:sp>
      <p:pic>
        <p:nvPicPr>
          <p:cNvPr id="4" name="Picture 3" descr="A graph of flight number&#10;&#10;AI-generated content may be incorrect.">
            <a:extLst>
              <a:ext uri="{FF2B5EF4-FFF2-40B4-BE49-F238E27FC236}">
                <a16:creationId xmlns:a16="http://schemas.microsoft.com/office/drawing/2014/main" id="{5D8641DB-2926-D1D1-978C-45FA9A0B796B}"/>
              </a:ext>
            </a:extLst>
          </p:cNvPr>
          <p:cNvPicPr>
            <a:picLocks noChangeAspect="1"/>
          </p:cNvPicPr>
          <p:nvPr/>
        </p:nvPicPr>
        <p:blipFill>
          <a:blip r:embed="rId2"/>
          <a:stretch>
            <a:fillRect/>
          </a:stretch>
        </p:blipFill>
        <p:spPr>
          <a:xfrm>
            <a:off x="264845" y="2337626"/>
            <a:ext cx="6656417" cy="3134706"/>
          </a:xfrm>
          <a:prstGeom prst="rect">
            <a:avLst/>
          </a:prstGeom>
        </p:spPr>
      </p:pic>
      <p:sp>
        <p:nvSpPr>
          <p:cNvPr id="3" name="Content Placeholder 2">
            <a:extLst>
              <a:ext uri="{FF2B5EF4-FFF2-40B4-BE49-F238E27FC236}">
                <a16:creationId xmlns:a16="http://schemas.microsoft.com/office/drawing/2014/main" id="{DD505A00-62F1-1102-43D4-D0E2D1EC3E3C}"/>
              </a:ext>
            </a:extLst>
          </p:cNvPr>
          <p:cNvSpPr>
            <a:spLocks noGrp="1"/>
          </p:cNvSpPr>
          <p:nvPr>
            <p:ph idx="1"/>
          </p:nvPr>
        </p:nvSpPr>
        <p:spPr>
          <a:xfrm>
            <a:off x="6915150" y="2086954"/>
            <a:ext cx="4563618" cy="3760459"/>
          </a:xfrm>
        </p:spPr>
        <p:txBody>
          <a:bodyPr vert="horz" lIns="91440" tIns="45720" rIns="91440" bIns="45720" rtlCol="0" anchor="t">
            <a:normAutofit/>
          </a:bodyPr>
          <a:lstStyle/>
          <a:p>
            <a:endParaRPr lang="en-US" b="1"/>
          </a:p>
          <a:p>
            <a:pPr>
              <a:spcBef>
                <a:spcPts val="1400"/>
              </a:spcBef>
            </a:pPr>
            <a:r>
              <a:rPr lang="en-US" dirty="0">
                <a:latin typeface="Calibri"/>
                <a:ea typeface="Calibri"/>
                <a:cs typeface="Calibri"/>
              </a:rPr>
              <a:t>When the flight number increases, the success rate increases as well. </a:t>
            </a:r>
          </a:p>
          <a:p>
            <a:pPr>
              <a:spcBef>
                <a:spcPts val="1400"/>
              </a:spcBef>
            </a:pPr>
            <a:r>
              <a:rPr lang="en-US" dirty="0">
                <a:latin typeface="Calibri"/>
                <a:ea typeface="Calibri"/>
                <a:cs typeface="Calibri"/>
              </a:rPr>
              <a:t>For example, from flight number 60 till the end, only around 5 failures were found.</a:t>
            </a:r>
          </a:p>
          <a:p>
            <a:pPr>
              <a:spcBef>
                <a:spcPts val="1400"/>
              </a:spcBef>
            </a:pPr>
            <a:r>
              <a:rPr lang="en-US" dirty="0">
                <a:latin typeface="Calibri"/>
                <a:ea typeface="Calibri"/>
                <a:cs typeface="Calibri"/>
              </a:rPr>
              <a:t>While flight numbers from 0-20, there are more failures than successes.</a:t>
            </a:r>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23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44CDC-CB09-5D44-5327-6BE4788D119B}"/>
              </a:ext>
            </a:extLst>
          </p:cNvPr>
          <p:cNvSpPr>
            <a:spLocks noGrp="1"/>
          </p:cNvSpPr>
          <p:nvPr>
            <p:ph type="title"/>
          </p:nvPr>
        </p:nvSpPr>
        <p:spPr>
          <a:xfrm>
            <a:off x="640079" y="914400"/>
            <a:ext cx="4261104" cy="1097280"/>
          </a:xfrm>
        </p:spPr>
        <p:txBody>
          <a:bodyPr anchor="t">
            <a:normAutofit/>
          </a:bodyPr>
          <a:lstStyle/>
          <a:p>
            <a:r>
              <a:rPr lang="en-US" sz="3600">
                <a:latin typeface="Calibri"/>
                <a:ea typeface="Calibri"/>
                <a:cs typeface="Calibri"/>
              </a:rPr>
              <a:t>Content</a:t>
            </a:r>
          </a:p>
        </p:txBody>
      </p:sp>
      <p:sp>
        <p:nvSpPr>
          <p:cNvPr id="3" name="Content Placeholder 2">
            <a:extLst>
              <a:ext uri="{FF2B5EF4-FFF2-40B4-BE49-F238E27FC236}">
                <a16:creationId xmlns:a16="http://schemas.microsoft.com/office/drawing/2014/main" id="{CF2C5D55-4F50-005B-3A48-D4DEF783652C}"/>
              </a:ext>
            </a:extLst>
          </p:cNvPr>
          <p:cNvSpPr>
            <a:spLocks noGrp="1"/>
          </p:cNvSpPr>
          <p:nvPr>
            <p:ph idx="1"/>
          </p:nvPr>
        </p:nvSpPr>
        <p:spPr>
          <a:xfrm>
            <a:off x="640079" y="2176036"/>
            <a:ext cx="4261104" cy="4121887"/>
          </a:xfrm>
        </p:spPr>
        <p:txBody>
          <a:bodyPr vert="horz" lIns="91440" tIns="45720" rIns="91440" bIns="45720" rtlCol="0">
            <a:normAutofit/>
          </a:bodyPr>
          <a:lstStyle/>
          <a:p>
            <a:pPr>
              <a:lnSpc>
                <a:spcPct val="110000"/>
              </a:lnSpc>
            </a:pPr>
            <a:r>
              <a:rPr lang="en-US">
                <a:latin typeface="Calibri"/>
                <a:ea typeface="Calibri"/>
                <a:cs typeface="Calibri"/>
              </a:rPr>
              <a:t>Executive Summary</a:t>
            </a:r>
          </a:p>
          <a:p>
            <a:pPr>
              <a:lnSpc>
                <a:spcPct val="110000"/>
              </a:lnSpc>
            </a:pPr>
            <a:r>
              <a:rPr lang="en-US">
                <a:latin typeface="Calibri"/>
                <a:ea typeface="Calibri"/>
                <a:cs typeface="Calibri"/>
              </a:rPr>
              <a:t>Introduction</a:t>
            </a:r>
          </a:p>
          <a:p>
            <a:pPr>
              <a:lnSpc>
                <a:spcPct val="110000"/>
              </a:lnSpc>
            </a:pPr>
            <a:r>
              <a:rPr lang="en-US">
                <a:latin typeface="Calibri"/>
                <a:ea typeface="Calibri"/>
                <a:cs typeface="Calibri"/>
              </a:rPr>
              <a:t>Methodology</a:t>
            </a:r>
          </a:p>
          <a:p>
            <a:pPr>
              <a:lnSpc>
                <a:spcPct val="110000"/>
              </a:lnSpc>
            </a:pPr>
            <a:r>
              <a:rPr lang="en-US">
                <a:latin typeface="Calibri"/>
                <a:ea typeface="Calibri"/>
                <a:cs typeface="Calibri"/>
              </a:rPr>
              <a:t>Results</a:t>
            </a:r>
          </a:p>
          <a:p>
            <a:pPr lvl="2">
              <a:lnSpc>
                <a:spcPct val="110000"/>
              </a:lnSpc>
              <a:buFont typeface="Wingdings" panose="020B0604020202020204" pitchFamily="34" charset="0"/>
              <a:buChar char="§"/>
            </a:pPr>
            <a:r>
              <a:rPr lang="en-US">
                <a:latin typeface="Calibri"/>
                <a:ea typeface="Calibri"/>
                <a:cs typeface="Calibri"/>
              </a:rPr>
              <a:t>EAD with Visualization</a:t>
            </a:r>
          </a:p>
          <a:p>
            <a:pPr lvl="2">
              <a:lnSpc>
                <a:spcPct val="110000"/>
              </a:lnSpc>
              <a:buFont typeface="Wingdings" panose="020B0604020202020204" pitchFamily="34" charset="0"/>
              <a:buChar char="§"/>
            </a:pPr>
            <a:r>
              <a:rPr lang="en-US">
                <a:latin typeface="Calibri"/>
                <a:ea typeface="Calibri"/>
                <a:cs typeface="Calibri"/>
              </a:rPr>
              <a:t>EAD with SQL </a:t>
            </a:r>
            <a:endParaRPr lang="en-US"/>
          </a:p>
          <a:p>
            <a:pPr lvl="2">
              <a:lnSpc>
                <a:spcPct val="110000"/>
              </a:lnSpc>
              <a:buFont typeface="Wingdings" panose="020B0604020202020204" pitchFamily="34" charset="0"/>
              <a:buChar char="§"/>
            </a:pPr>
            <a:r>
              <a:rPr lang="en-US">
                <a:latin typeface="Calibri"/>
                <a:ea typeface="Calibri"/>
                <a:cs typeface="Calibri"/>
              </a:rPr>
              <a:t>Interactive Maps with Folium</a:t>
            </a:r>
            <a:endParaRPr lang="en-US"/>
          </a:p>
          <a:p>
            <a:pPr lvl="2">
              <a:lnSpc>
                <a:spcPct val="110000"/>
              </a:lnSpc>
              <a:buFont typeface="Wingdings" panose="020B0604020202020204" pitchFamily="34" charset="0"/>
              <a:buChar char="§"/>
            </a:pPr>
            <a:r>
              <a:rPr lang="en-US" err="1">
                <a:latin typeface="Calibri"/>
                <a:ea typeface="Calibri"/>
                <a:cs typeface="Calibri"/>
              </a:rPr>
              <a:t>Plotly</a:t>
            </a:r>
            <a:r>
              <a:rPr lang="en-US">
                <a:latin typeface="Calibri"/>
                <a:ea typeface="Calibri"/>
                <a:cs typeface="Calibri"/>
              </a:rPr>
              <a:t> Dashboards</a:t>
            </a:r>
          </a:p>
          <a:p>
            <a:pPr lvl="2">
              <a:lnSpc>
                <a:spcPct val="110000"/>
              </a:lnSpc>
              <a:buFont typeface="Wingdings" panose="020B0604020202020204" pitchFamily="34" charset="0"/>
              <a:buChar char="§"/>
            </a:pPr>
            <a:r>
              <a:rPr lang="en-US">
                <a:latin typeface="Calibri"/>
                <a:ea typeface="Calibri"/>
                <a:cs typeface="Calibri"/>
              </a:rPr>
              <a:t>Predictive Analysis </a:t>
            </a:r>
            <a:endParaRPr lang="en-US"/>
          </a:p>
          <a:p>
            <a:pPr>
              <a:lnSpc>
                <a:spcPct val="110000"/>
              </a:lnSpc>
            </a:pPr>
            <a:r>
              <a:rPr lang="en-US">
                <a:latin typeface="Calibri"/>
                <a:ea typeface="Calibri"/>
                <a:cs typeface="Calibri"/>
              </a:rPr>
              <a:t>Conclusion</a:t>
            </a:r>
          </a:p>
        </p:txBody>
      </p:sp>
      <p:pic>
        <p:nvPicPr>
          <p:cNvPr id="4" name="Picture 3" descr="A rocket taking off from a launch pad&#10;&#10;AI-generated content may be incorrect.">
            <a:extLst>
              <a:ext uri="{FF2B5EF4-FFF2-40B4-BE49-F238E27FC236}">
                <a16:creationId xmlns:a16="http://schemas.microsoft.com/office/drawing/2014/main" id="{55F3129D-41C5-256D-2D3B-BF4A5B3BB39F}"/>
              </a:ext>
            </a:extLst>
          </p:cNvPr>
          <p:cNvPicPr>
            <a:picLocks noChangeAspect="1"/>
          </p:cNvPicPr>
          <p:nvPr/>
        </p:nvPicPr>
        <p:blipFill>
          <a:blip r:embed="rId2"/>
          <a:srcRect r="18696" b="2"/>
          <a:stretch>
            <a:fillRect/>
          </a:stretch>
        </p:blipFill>
        <p:spPr>
          <a:xfrm>
            <a:off x="5671128" y="914399"/>
            <a:ext cx="6520872" cy="5353521"/>
          </a:xfrm>
          <a:prstGeom prst="rect">
            <a:avLst/>
          </a:prstGeom>
        </p:spPr>
      </p:pic>
      <p:cxnSp>
        <p:nvCxnSpPr>
          <p:cNvPr id="16" name="Straight Connector 15">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497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0F283-DF99-E89A-0D34-3C70DC835406}"/>
              </a:ext>
            </a:extLst>
          </p:cNvPr>
          <p:cNvSpPr>
            <a:spLocks noGrp="1"/>
          </p:cNvSpPr>
          <p:nvPr>
            <p:ph type="title"/>
          </p:nvPr>
        </p:nvSpPr>
        <p:spPr>
          <a:xfrm>
            <a:off x="640080" y="1371600"/>
            <a:ext cx="10890928" cy="971550"/>
          </a:xfrm>
        </p:spPr>
        <p:txBody>
          <a:bodyPr anchor="t">
            <a:normAutofit/>
          </a:bodyPr>
          <a:lstStyle/>
          <a:p>
            <a:r>
              <a:rPr lang="en-US" b="0" dirty="0">
                <a:latin typeface="Calibri"/>
                <a:ea typeface="Tahoma"/>
                <a:cs typeface="Tahoma"/>
              </a:rPr>
              <a:t>Payload vs. Orbit</a:t>
            </a:r>
            <a:endParaRPr lang="en-US" b="0" dirty="0">
              <a:latin typeface="Calibri"/>
            </a:endParaRPr>
          </a:p>
        </p:txBody>
      </p:sp>
      <p:cxnSp>
        <p:nvCxnSpPr>
          <p:cNvPr id="11" name="Straight Connector 10">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7D2950-EEF3-9E50-D711-0171BADD34B3}"/>
              </a:ext>
            </a:extLst>
          </p:cNvPr>
          <p:cNvPicPr>
            <a:picLocks noChangeAspect="1"/>
          </p:cNvPicPr>
          <p:nvPr/>
        </p:nvPicPr>
        <p:blipFill>
          <a:blip r:embed="rId2"/>
          <a:stretch>
            <a:fillRect/>
          </a:stretch>
        </p:blipFill>
        <p:spPr>
          <a:xfrm>
            <a:off x="-33216" y="2343200"/>
            <a:ext cx="6907825" cy="3215917"/>
          </a:xfrm>
          <a:prstGeom prst="rect">
            <a:avLst/>
          </a:prstGeom>
        </p:spPr>
      </p:pic>
      <p:sp>
        <p:nvSpPr>
          <p:cNvPr id="3" name="Content Placeholder 2">
            <a:extLst>
              <a:ext uri="{FF2B5EF4-FFF2-40B4-BE49-F238E27FC236}">
                <a16:creationId xmlns:a16="http://schemas.microsoft.com/office/drawing/2014/main" id="{A6716ADE-1E02-7C72-2BB0-B3FEF1FBFBF0}"/>
              </a:ext>
            </a:extLst>
          </p:cNvPr>
          <p:cNvSpPr>
            <a:spLocks noGrp="1"/>
          </p:cNvSpPr>
          <p:nvPr>
            <p:ph idx="1"/>
          </p:nvPr>
        </p:nvSpPr>
        <p:spPr>
          <a:xfrm>
            <a:off x="6871063" y="2537460"/>
            <a:ext cx="4659945" cy="3760459"/>
          </a:xfrm>
        </p:spPr>
        <p:txBody>
          <a:bodyPr vert="horz" lIns="91440" tIns="45720" rIns="91440" bIns="45720" rtlCol="0" anchor="t">
            <a:normAutofit/>
          </a:bodyPr>
          <a:lstStyle/>
          <a:p>
            <a:r>
              <a:rPr lang="en-US" b="1">
                <a:latin typeface="Calibri"/>
                <a:ea typeface="+mn-lt"/>
                <a:cs typeface="+mn-lt"/>
              </a:rPr>
              <a:t>GTO</a:t>
            </a:r>
            <a:r>
              <a:rPr lang="en-US">
                <a:latin typeface="Calibri"/>
                <a:ea typeface="+mn-lt"/>
                <a:cs typeface="+mn-lt"/>
              </a:rPr>
              <a:t> shows the </a:t>
            </a:r>
            <a:r>
              <a:rPr lang="en-US" b="1">
                <a:latin typeface="Calibri"/>
                <a:ea typeface="+mn-lt"/>
                <a:cs typeface="+mn-lt"/>
              </a:rPr>
              <a:t>lowest success rate</a:t>
            </a:r>
            <a:r>
              <a:rPr lang="en-US">
                <a:latin typeface="Calibri"/>
                <a:ea typeface="+mn-lt"/>
                <a:cs typeface="+mn-lt"/>
              </a:rPr>
              <a:t>, likely due to its </a:t>
            </a:r>
            <a:r>
              <a:rPr lang="en-US" b="1">
                <a:latin typeface="Calibri"/>
                <a:ea typeface="+mn-lt"/>
                <a:cs typeface="+mn-lt"/>
              </a:rPr>
              <a:t>high payload demands</a:t>
            </a:r>
            <a:endParaRPr lang="en-US">
              <a:latin typeface="Calibri"/>
              <a:ea typeface="Calibri"/>
              <a:cs typeface="Calibri"/>
            </a:endParaRPr>
          </a:p>
          <a:p>
            <a:r>
              <a:rPr lang="en-US" b="1">
                <a:latin typeface="Calibri"/>
                <a:ea typeface="+mn-lt"/>
                <a:cs typeface="+mn-lt"/>
              </a:rPr>
              <a:t>Failures occur across all payload ranges</a:t>
            </a:r>
            <a:r>
              <a:rPr lang="en-US">
                <a:latin typeface="Calibri"/>
                <a:ea typeface="+mn-lt"/>
                <a:cs typeface="+mn-lt"/>
              </a:rPr>
              <a:t>, indicating </a:t>
            </a:r>
            <a:r>
              <a:rPr lang="en-US" b="1">
                <a:latin typeface="Calibri"/>
                <a:ea typeface="+mn-lt"/>
                <a:cs typeface="+mn-lt"/>
              </a:rPr>
              <a:t>no strong correlation</a:t>
            </a:r>
            <a:r>
              <a:rPr lang="en-US">
                <a:latin typeface="Calibri"/>
                <a:ea typeface="+mn-lt"/>
                <a:cs typeface="+mn-lt"/>
              </a:rPr>
              <a:t> between payload mass and success rate</a:t>
            </a:r>
            <a:endParaRPr lang="en-US">
              <a:latin typeface="Calibri"/>
            </a:endParaRPr>
          </a:p>
          <a:p>
            <a:endParaRPr lang="en-US" dirty="0"/>
          </a:p>
        </p:txBody>
      </p:sp>
    </p:spTree>
    <p:extLst>
      <p:ext uri="{BB962C8B-B14F-4D97-AF65-F5344CB8AC3E}">
        <p14:creationId xmlns:p14="http://schemas.microsoft.com/office/powerpoint/2010/main" val="189385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EC1F8-D15F-9A9C-A7C3-608095A5F79A}"/>
              </a:ext>
            </a:extLst>
          </p:cNvPr>
          <p:cNvSpPr>
            <a:spLocks noGrp="1"/>
          </p:cNvSpPr>
          <p:nvPr>
            <p:ph type="title"/>
          </p:nvPr>
        </p:nvSpPr>
        <p:spPr>
          <a:xfrm>
            <a:off x="640080" y="1371600"/>
            <a:ext cx="10890928" cy="971550"/>
          </a:xfrm>
        </p:spPr>
        <p:txBody>
          <a:bodyPr anchor="t">
            <a:normAutofit/>
          </a:bodyPr>
          <a:lstStyle/>
          <a:p>
            <a:r>
              <a:rPr lang="en-US" dirty="0">
                <a:latin typeface="Calibri"/>
                <a:ea typeface="Tahoma"/>
                <a:cs typeface="Tahoma"/>
              </a:rPr>
              <a:t>Launch Success over Time</a:t>
            </a:r>
            <a:endParaRPr lang="en-US" b="0" dirty="0">
              <a:latin typeface="Calibri"/>
              <a:ea typeface="Tahoma"/>
              <a:cs typeface="Tahoma"/>
            </a:endParaRPr>
          </a:p>
          <a:p>
            <a:endParaRPr lang="en-US" dirty="0"/>
          </a:p>
        </p:txBody>
      </p:sp>
      <p:cxnSp>
        <p:nvCxnSpPr>
          <p:cNvPr id="11" name="Straight Connector 10">
            <a:extLst>
              <a:ext uri="{FF2B5EF4-FFF2-40B4-BE49-F238E27FC236}">
                <a16:creationId xmlns:a16="http://schemas.microsoft.com/office/drawing/2014/main" id="{39AA7464-1EB7-A869-C7D3-AA680BBA9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 name="Picture 3" descr="A graph showing the growth of a number of years&#10;&#10;AI-generated content may be incorrect.">
            <a:extLst>
              <a:ext uri="{FF2B5EF4-FFF2-40B4-BE49-F238E27FC236}">
                <a16:creationId xmlns:a16="http://schemas.microsoft.com/office/drawing/2014/main" id="{CE872635-590E-62F3-51E2-E44B4F905B31}"/>
              </a:ext>
            </a:extLst>
          </p:cNvPr>
          <p:cNvPicPr>
            <a:picLocks noChangeAspect="1"/>
          </p:cNvPicPr>
          <p:nvPr/>
        </p:nvPicPr>
        <p:blipFill>
          <a:blip r:embed="rId2"/>
          <a:stretch>
            <a:fillRect/>
          </a:stretch>
        </p:blipFill>
        <p:spPr>
          <a:xfrm>
            <a:off x="21212" y="2539826"/>
            <a:ext cx="6853397" cy="3468032"/>
          </a:xfrm>
          <a:prstGeom prst="rect">
            <a:avLst/>
          </a:prstGeom>
        </p:spPr>
      </p:pic>
      <p:sp>
        <p:nvSpPr>
          <p:cNvPr id="3" name="Content Placeholder 2">
            <a:extLst>
              <a:ext uri="{FF2B5EF4-FFF2-40B4-BE49-F238E27FC236}">
                <a16:creationId xmlns:a16="http://schemas.microsoft.com/office/drawing/2014/main" id="{D235DF2B-9722-F747-74C7-180B8F7C58F3}"/>
              </a:ext>
            </a:extLst>
          </p:cNvPr>
          <p:cNvSpPr>
            <a:spLocks noGrp="1"/>
          </p:cNvSpPr>
          <p:nvPr>
            <p:ph idx="1"/>
          </p:nvPr>
        </p:nvSpPr>
        <p:spPr>
          <a:xfrm>
            <a:off x="6871063" y="2537460"/>
            <a:ext cx="4659945" cy="3760459"/>
          </a:xfrm>
        </p:spPr>
        <p:txBody>
          <a:bodyPr vert="horz" lIns="91440" tIns="45720" rIns="91440" bIns="45720" rtlCol="0" anchor="t">
            <a:normAutofit lnSpcReduction="10000"/>
          </a:bodyPr>
          <a:lstStyle/>
          <a:p>
            <a:r>
              <a:rPr lang="en-CA" b="1">
                <a:latin typeface="Calibri"/>
                <a:ea typeface="+mn-lt"/>
                <a:cs typeface="+mn-lt"/>
              </a:rPr>
              <a:t>Success rate was 0%</a:t>
            </a:r>
            <a:r>
              <a:rPr lang="en-CA">
                <a:latin typeface="Calibri"/>
                <a:ea typeface="+mn-lt"/>
                <a:cs typeface="+mn-lt"/>
              </a:rPr>
              <a:t> between </a:t>
            </a:r>
            <a:r>
              <a:rPr lang="en-CA" b="1">
                <a:latin typeface="Calibri"/>
                <a:ea typeface="+mn-lt"/>
                <a:cs typeface="+mn-lt"/>
              </a:rPr>
              <a:t>2010 and 2013</a:t>
            </a:r>
            <a:endParaRPr lang="en-CA">
              <a:latin typeface="Calibri"/>
              <a:ea typeface="Tahoma"/>
              <a:cs typeface="Tahoma"/>
            </a:endParaRPr>
          </a:p>
          <a:p>
            <a:r>
              <a:rPr lang="en-CA">
                <a:latin typeface="Calibri"/>
                <a:ea typeface="+mn-lt"/>
                <a:cs typeface="+mn-lt"/>
              </a:rPr>
              <a:t>Sharp increase from </a:t>
            </a:r>
            <a:r>
              <a:rPr lang="en-CA" b="1">
                <a:latin typeface="Calibri"/>
                <a:ea typeface="+mn-lt"/>
                <a:cs typeface="+mn-lt"/>
              </a:rPr>
              <a:t>2013 to 2017</a:t>
            </a:r>
            <a:r>
              <a:rPr lang="en-CA">
                <a:latin typeface="Calibri"/>
                <a:ea typeface="+mn-lt"/>
                <a:cs typeface="+mn-lt"/>
              </a:rPr>
              <a:t>, reaching </a:t>
            </a:r>
            <a:r>
              <a:rPr lang="en-CA" b="1">
                <a:latin typeface="Calibri"/>
                <a:ea typeface="+mn-lt"/>
                <a:cs typeface="+mn-lt"/>
              </a:rPr>
              <a:t>~80%</a:t>
            </a:r>
            <a:endParaRPr lang="en-CA">
              <a:latin typeface="Calibri"/>
              <a:ea typeface="Calibri"/>
              <a:cs typeface="Calibri"/>
            </a:endParaRPr>
          </a:p>
          <a:p>
            <a:r>
              <a:rPr lang="en-CA">
                <a:latin typeface="Calibri"/>
                <a:ea typeface="+mn-lt"/>
                <a:cs typeface="+mn-lt"/>
              </a:rPr>
              <a:t>From </a:t>
            </a:r>
            <a:r>
              <a:rPr lang="en-CA" b="1">
                <a:latin typeface="Calibri"/>
                <a:ea typeface="+mn-lt"/>
                <a:cs typeface="+mn-lt"/>
              </a:rPr>
              <a:t>2017 to 2020</a:t>
            </a:r>
            <a:r>
              <a:rPr lang="en-CA">
                <a:latin typeface="Calibri"/>
                <a:ea typeface="+mn-lt"/>
                <a:cs typeface="+mn-lt"/>
              </a:rPr>
              <a:t>, success rate fluctuated between </a:t>
            </a:r>
            <a:r>
              <a:rPr lang="en-CA" b="1">
                <a:latin typeface="Calibri"/>
                <a:ea typeface="+mn-lt"/>
                <a:cs typeface="+mn-lt"/>
              </a:rPr>
              <a:t>60% and 90%</a:t>
            </a:r>
            <a:endParaRPr lang="en-CA">
              <a:latin typeface="Calibri"/>
              <a:ea typeface="Calibri"/>
              <a:cs typeface="Calibri"/>
            </a:endParaRPr>
          </a:p>
          <a:p>
            <a:r>
              <a:rPr lang="en-CA">
                <a:latin typeface="Calibri"/>
                <a:ea typeface="+mn-lt"/>
                <a:cs typeface="+mn-lt"/>
              </a:rPr>
              <a:t>Overall trend shows a </a:t>
            </a:r>
            <a:r>
              <a:rPr lang="en-CA" b="1">
                <a:latin typeface="Calibri"/>
                <a:ea typeface="+mn-lt"/>
                <a:cs typeface="+mn-lt"/>
              </a:rPr>
              <a:t>significant improvement</a:t>
            </a:r>
            <a:r>
              <a:rPr lang="en-CA">
                <a:latin typeface="Calibri"/>
                <a:ea typeface="+mn-lt"/>
                <a:cs typeface="+mn-lt"/>
              </a:rPr>
              <a:t> in launch success over time</a:t>
            </a:r>
            <a:endParaRPr lang="en-CA">
              <a:latin typeface="Calibri"/>
            </a:endParaRPr>
          </a:p>
          <a:p>
            <a:pPr>
              <a:spcBef>
                <a:spcPts val="1400"/>
              </a:spcBef>
            </a:pPr>
            <a:endParaRPr lang="en-CA" dirty="0">
              <a:latin typeface="Calibri"/>
              <a:ea typeface="Tahoma"/>
              <a:cs typeface="Tahoma"/>
            </a:endParaRPr>
          </a:p>
        </p:txBody>
      </p:sp>
    </p:spTree>
    <p:extLst>
      <p:ext uri="{BB962C8B-B14F-4D97-AF65-F5344CB8AC3E}">
        <p14:creationId xmlns:p14="http://schemas.microsoft.com/office/powerpoint/2010/main" val="2181254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A2EE11-6B0A-7A7F-239A-BBF294592300}"/>
              </a:ext>
            </a:extLst>
          </p:cNvPr>
          <p:cNvSpPr>
            <a:spLocks noGrp="1"/>
          </p:cNvSpPr>
          <p:nvPr>
            <p:ph type="title"/>
          </p:nvPr>
        </p:nvSpPr>
        <p:spPr>
          <a:xfrm>
            <a:off x="640080" y="914399"/>
            <a:ext cx="10847494" cy="1171069"/>
          </a:xfrm>
        </p:spPr>
        <p:txBody>
          <a:bodyPr anchor="t">
            <a:normAutofit/>
          </a:bodyPr>
          <a:lstStyle/>
          <a:p>
            <a:r>
              <a:rPr lang="en-US" dirty="0"/>
              <a:t>Lauch Site Info</a:t>
            </a:r>
          </a:p>
        </p:txBody>
      </p:sp>
      <p:pic>
        <p:nvPicPr>
          <p:cNvPr id="5" name="Picture 4" descr="A white background with black text&#10;&#10;Description automatically generated">
            <a:extLst>
              <a:ext uri="{FF2B5EF4-FFF2-40B4-BE49-F238E27FC236}">
                <a16:creationId xmlns:a16="http://schemas.microsoft.com/office/drawing/2014/main" id="{AEDDF2B4-0187-3C43-49B0-A98BEC2B24AC}"/>
              </a:ext>
            </a:extLst>
          </p:cNvPr>
          <p:cNvPicPr>
            <a:picLocks noChangeAspect="1"/>
          </p:cNvPicPr>
          <p:nvPr/>
        </p:nvPicPr>
        <p:blipFill>
          <a:blip r:embed="rId2"/>
          <a:stretch>
            <a:fillRect/>
          </a:stretch>
        </p:blipFill>
        <p:spPr>
          <a:xfrm>
            <a:off x="658803" y="2254337"/>
            <a:ext cx="6309111" cy="1711624"/>
          </a:xfrm>
          <a:prstGeom prst="rect">
            <a:avLst/>
          </a:prstGeom>
        </p:spPr>
      </p:pic>
      <p:sp>
        <p:nvSpPr>
          <p:cNvPr id="3" name="Content Placeholder 2">
            <a:extLst>
              <a:ext uri="{FF2B5EF4-FFF2-40B4-BE49-F238E27FC236}">
                <a16:creationId xmlns:a16="http://schemas.microsoft.com/office/drawing/2014/main" id="{B89BF6B3-45F1-9071-87EB-2D5F60AB3A00}"/>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dirty="0">
                <a:latin typeface="Calibri"/>
                <a:ea typeface="Calibri"/>
                <a:cs typeface="Calibri"/>
              </a:rPr>
              <a:t>Used ”distinct” query to extract the unique value from the columns “</a:t>
            </a:r>
            <a:r>
              <a:rPr lang="en-US" err="1">
                <a:latin typeface="Calibri"/>
                <a:ea typeface="Calibri"/>
                <a:cs typeface="Calibri"/>
              </a:rPr>
              <a:t>Launch_Site</a:t>
            </a:r>
            <a:r>
              <a:rPr lang="en-US" dirty="0">
                <a:latin typeface="Calibri"/>
                <a:ea typeface="Calibri"/>
                <a:cs typeface="Calibri"/>
              </a:rPr>
              <a:t>” from dataset SPACEXTABLE</a:t>
            </a:r>
          </a:p>
        </p:txBody>
      </p:sp>
      <p:cxnSp>
        <p:nvCxnSpPr>
          <p:cNvPr id="12" name="Straight Connector 11">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468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997861-A23B-620C-85E3-783EB379727C}"/>
              </a:ext>
            </a:extLst>
          </p:cNvPr>
          <p:cNvSpPr>
            <a:spLocks noGrp="1"/>
          </p:cNvSpPr>
          <p:nvPr>
            <p:ph type="title"/>
          </p:nvPr>
        </p:nvSpPr>
        <p:spPr>
          <a:xfrm>
            <a:off x="640080" y="914399"/>
            <a:ext cx="10847494" cy="1171069"/>
          </a:xfrm>
        </p:spPr>
        <p:txBody>
          <a:bodyPr anchor="t">
            <a:normAutofit/>
          </a:bodyPr>
          <a:lstStyle/>
          <a:p>
            <a:r>
              <a:rPr lang="en-US" b="0">
                <a:latin typeface="Calibri"/>
                <a:ea typeface="Calibri"/>
                <a:cs typeface="Calibri"/>
              </a:rPr>
              <a:t>Launch Site Names Begin with 'CCA'</a:t>
            </a:r>
            <a:endParaRPr lang="en-US" dirty="0">
              <a:latin typeface="Calibri"/>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DAEC4171-99F0-21A6-CE60-16A9F0ED0B86}"/>
              </a:ext>
            </a:extLst>
          </p:cNvPr>
          <p:cNvPicPr>
            <a:picLocks noChangeAspect="1"/>
          </p:cNvPicPr>
          <p:nvPr/>
        </p:nvPicPr>
        <p:blipFill>
          <a:blip r:embed="rId2"/>
          <a:stretch>
            <a:fillRect/>
          </a:stretch>
        </p:blipFill>
        <p:spPr>
          <a:xfrm>
            <a:off x="713232" y="2632685"/>
            <a:ext cx="5648193" cy="3007662"/>
          </a:xfrm>
          <a:prstGeom prst="rect">
            <a:avLst/>
          </a:prstGeom>
        </p:spPr>
      </p:pic>
      <p:sp>
        <p:nvSpPr>
          <p:cNvPr id="3" name="Content Placeholder 2">
            <a:extLst>
              <a:ext uri="{FF2B5EF4-FFF2-40B4-BE49-F238E27FC236}">
                <a16:creationId xmlns:a16="http://schemas.microsoft.com/office/drawing/2014/main" id="{0C41C260-81E2-4FA7-1231-ADC258606A4D}"/>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a:latin typeface="Calibri"/>
                <a:ea typeface="Calibri"/>
                <a:cs typeface="Calibri"/>
              </a:rPr>
              <a:t>Used like “CCA%” that starts with CCA and limits 5 to present only the first 5 results.</a:t>
            </a:r>
          </a:p>
        </p:txBody>
      </p:sp>
      <p:cxnSp>
        <p:nvCxnSpPr>
          <p:cNvPr id="20" name="Straight Connector 19">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07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284404-CD5A-CE73-BEBB-3400545FC02B}"/>
              </a:ext>
            </a:extLst>
          </p:cNvPr>
          <p:cNvSpPr>
            <a:spLocks noGrp="1"/>
          </p:cNvSpPr>
          <p:nvPr>
            <p:ph type="title"/>
          </p:nvPr>
        </p:nvSpPr>
        <p:spPr>
          <a:xfrm>
            <a:off x="640080" y="914399"/>
            <a:ext cx="10847494" cy="1171069"/>
          </a:xfrm>
        </p:spPr>
        <p:txBody>
          <a:bodyPr anchor="t">
            <a:normAutofit/>
          </a:bodyPr>
          <a:lstStyle/>
          <a:p>
            <a:r>
              <a:rPr lang="en-US" b="0">
                <a:latin typeface="Calibri"/>
                <a:ea typeface="Calibri"/>
                <a:cs typeface="Calibri"/>
              </a:rPr>
              <a:t>Total Payload Mass</a:t>
            </a:r>
            <a:endParaRPr lang="en-US" dirty="0">
              <a:latin typeface="Calibri"/>
              <a:ea typeface="Calibri"/>
              <a:cs typeface="Calibri"/>
            </a:endParaRPr>
          </a:p>
        </p:txBody>
      </p:sp>
      <p:pic>
        <p:nvPicPr>
          <p:cNvPr id="4" name="Picture 3" descr="A white screen with black text&#10;&#10;Description automatically generated">
            <a:extLst>
              <a:ext uri="{FF2B5EF4-FFF2-40B4-BE49-F238E27FC236}">
                <a16:creationId xmlns:a16="http://schemas.microsoft.com/office/drawing/2014/main" id="{C6104598-DA8A-F446-6171-1AD3BDB25E5A}"/>
              </a:ext>
            </a:extLst>
          </p:cNvPr>
          <p:cNvPicPr>
            <a:picLocks noChangeAspect="1"/>
          </p:cNvPicPr>
          <p:nvPr/>
        </p:nvPicPr>
        <p:blipFill>
          <a:blip r:embed="rId2"/>
          <a:stretch>
            <a:fillRect/>
          </a:stretch>
        </p:blipFill>
        <p:spPr>
          <a:xfrm>
            <a:off x="114518" y="2627192"/>
            <a:ext cx="7164417" cy="1152526"/>
          </a:xfrm>
          <a:prstGeom prst="rect">
            <a:avLst/>
          </a:prstGeom>
        </p:spPr>
      </p:pic>
      <p:sp>
        <p:nvSpPr>
          <p:cNvPr id="3" name="Content Placeholder 2">
            <a:extLst>
              <a:ext uri="{FF2B5EF4-FFF2-40B4-BE49-F238E27FC236}">
                <a16:creationId xmlns:a16="http://schemas.microsoft.com/office/drawing/2014/main" id="{971EB8D9-4BC5-6173-072E-C780B15A9212}"/>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dirty="0">
                <a:latin typeface="Calibri"/>
                <a:ea typeface="+mn-lt"/>
                <a:cs typeface="+mn-lt"/>
              </a:rPr>
              <a:t>Used </a:t>
            </a:r>
            <a:r>
              <a:rPr lang="en-US" dirty="0">
                <a:latin typeface="Calibri"/>
                <a:ea typeface="Calibri"/>
                <a:cs typeface="Calibri"/>
              </a:rPr>
              <a:t>SUM(PAYLOAD_MASS)</a:t>
            </a:r>
            <a:r>
              <a:rPr lang="en-US" dirty="0">
                <a:latin typeface="Calibri"/>
                <a:ea typeface="+mn-lt"/>
                <a:cs typeface="+mn-lt"/>
              </a:rPr>
              <a:t> to calculate </a:t>
            </a:r>
            <a:r>
              <a:rPr lang="en-US" b="1" dirty="0">
                <a:latin typeface="Calibri"/>
                <a:ea typeface="+mn-lt"/>
                <a:cs typeface="+mn-lt"/>
              </a:rPr>
              <a:t>total payload mass</a:t>
            </a:r>
            <a:endParaRPr lang="en-US" dirty="0">
              <a:latin typeface="Calibri"/>
              <a:ea typeface="Calibri"/>
              <a:cs typeface="Calibri"/>
            </a:endParaRPr>
          </a:p>
          <a:p>
            <a:r>
              <a:rPr lang="en-US" dirty="0">
                <a:latin typeface="Calibri"/>
                <a:ea typeface="+mn-lt"/>
                <a:cs typeface="+mn-lt"/>
              </a:rPr>
              <a:t>Renamed the result as </a:t>
            </a:r>
            <a:r>
              <a:rPr lang="en-US" b="1" err="1">
                <a:latin typeface="Calibri"/>
                <a:ea typeface="Calibri"/>
                <a:cs typeface="Calibri"/>
              </a:rPr>
              <a:t>total_mass</a:t>
            </a:r>
            <a:r>
              <a:rPr lang="en-US" dirty="0">
                <a:latin typeface="Calibri"/>
                <a:ea typeface="+mn-lt"/>
                <a:cs typeface="+mn-lt"/>
              </a:rPr>
              <a:t> using </a:t>
            </a:r>
            <a:r>
              <a:rPr lang="en-US" dirty="0">
                <a:latin typeface="Calibri"/>
                <a:ea typeface="Calibri"/>
                <a:cs typeface="Calibri"/>
              </a:rPr>
              <a:t>AS</a:t>
            </a:r>
          </a:p>
          <a:p>
            <a:r>
              <a:rPr lang="en-US" dirty="0">
                <a:latin typeface="Calibri"/>
                <a:ea typeface="+mn-lt"/>
                <a:cs typeface="+mn-lt"/>
              </a:rPr>
              <a:t>Filtered records where </a:t>
            </a:r>
            <a:r>
              <a:rPr lang="en-US" b="1" dirty="0">
                <a:latin typeface="Calibri"/>
                <a:ea typeface="+mn-lt"/>
                <a:cs typeface="+mn-lt"/>
              </a:rPr>
              <a:t>customer name starts with 'NASA'</a:t>
            </a:r>
            <a:r>
              <a:rPr lang="en-US" dirty="0">
                <a:latin typeface="Calibri"/>
                <a:ea typeface="+mn-lt"/>
                <a:cs typeface="+mn-lt"/>
              </a:rPr>
              <a:t> using </a:t>
            </a:r>
            <a:r>
              <a:rPr lang="en-US" dirty="0">
                <a:latin typeface="Calibri"/>
                <a:ea typeface="Calibri"/>
                <a:cs typeface="Calibri"/>
              </a:rPr>
              <a:t>LIKE 'NASA%'</a:t>
            </a:r>
            <a:endParaRPr lang="en-US" dirty="0">
              <a:latin typeface="Calibri"/>
            </a:endParaRPr>
          </a:p>
          <a:p>
            <a:pPr>
              <a:spcBef>
                <a:spcPts val="1400"/>
              </a:spcBef>
            </a:pPr>
            <a:endParaRPr lang="en-US" dirty="0">
              <a:latin typeface="Calibri"/>
              <a:ea typeface="Calibri"/>
              <a:cs typeface="Calibri"/>
            </a:endParaRPr>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07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E498-5662-5EC5-5C76-7E6BFE7B2DA0}"/>
              </a:ext>
            </a:extLst>
          </p:cNvPr>
          <p:cNvSpPr>
            <a:spLocks noGrp="1"/>
          </p:cNvSpPr>
          <p:nvPr>
            <p:ph type="title"/>
          </p:nvPr>
        </p:nvSpPr>
        <p:spPr/>
        <p:txBody>
          <a:bodyPr/>
          <a:lstStyle/>
          <a:p>
            <a:r>
              <a:rPr lang="en-US" dirty="0">
                <a:latin typeface="Tahoma"/>
                <a:ea typeface="Tahoma"/>
                <a:cs typeface="Tahoma"/>
              </a:rPr>
              <a:t>Payload Mass</a:t>
            </a:r>
            <a:endParaRPr lang="en-US" b="0" dirty="0">
              <a:latin typeface="Tahoma"/>
              <a:ea typeface="Tahoma"/>
              <a:cs typeface="Tahoma"/>
            </a:endParaRPr>
          </a:p>
          <a:p>
            <a:endParaRPr lang="en-US" sz="3700" b="0" dirty="0">
              <a:latin typeface="Calibri"/>
              <a:ea typeface="Calibri"/>
              <a:cs typeface="Calibri"/>
            </a:endParaRPr>
          </a:p>
        </p:txBody>
      </p:sp>
      <p:sp>
        <p:nvSpPr>
          <p:cNvPr id="3" name="Content Placeholder 2">
            <a:extLst>
              <a:ext uri="{FF2B5EF4-FFF2-40B4-BE49-F238E27FC236}">
                <a16:creationId xmlns:a16="http://schemas.microsoft.com/office/drawing/2014/main" id="{31F00C75-8C98-BF4F-DA6E-DC937AB6A1C4}"/>
              </a:ext>
            </a:extLst>
          </p:cNvPr>
          <p:cNvSpPr>
            <a:spLocks noGrp="1"/>
          </p:cNvSpPr>
          <p:nvPr>
            <p:ph idx="1"/>
          </p:nvPr>
        </p:nvSpPr>
        <p:spPr>
          <a:xfrm>
            <a:off x="640080" y="2633472"/>
            <a:ext cx="5411786" cy="3566160"/>
          </a:xfrm>
        </p:spPr>
        <p:txBody>
          <a:bodyPr vert="horz" lIns="91440" tIns="45720" rIns="91440" bIns="45720" rtlCol="0" anchor="t">
            <a:normAutofit/>
          </a:bodyPr>
          <a:lstStyle/>
          <a:p>
            <a:pPr marL="0" indent="0">
              <a:buNone/>
            </a:pPr>
            <a:r>
              <a:rPr lang="en-US" sz="1600" b="1" dirty="0">
                <a:latin typeface="Calibri"/>
                <a:ea typeface="Tahoma"/>
                <a:cs typeface="Tahoma"/>
              </a:rPr>
              <a:t>First Successful Ground Landing Date</a:t>
            </a:r>
            <a:endParaRPr lang="en-US" sz="1600" b="1" dirty="0">
              <a:latin typeface="Calibri"/>
              <a:ea typeface="Calibri"/>
              <a:cs typeface="Calibri"/>
            </a:endParaRPr>
          </a:p>
          <a:p>
            <a:r>
              <a:rPr lang="en-US" sz="1400" dirty="0">
                <a:solidFill>
                  <a:schemeClr val="accent3">
                    <a:lumMod val="25000"/>
                  </a:schemeClr>
                </a:solidFill>
                <a:latin typeface="Calibri"/>
                <a:ea typeface="+mn-lt"/>
                <a:cs typeface="+mn-lt"/>
              </a:rPr>
              <a:t>Found the </a:t>
            </a:r>
            <a:r>
              <a:rPr lang="en-US" sz="1400" b="1" dirty="0">
                <a:solidFill>
                  <a:schemeClr val="accent3">
                    <a:lumMod val="25000"/>
                  </a:schemeClr>
                </a:solidFill>
                <a:latin typeface="Calibri"/>
                <a:ea typeface="+mn-lt"/>
                <a:cs typeface="+mn-lt"/>
              </a:rPr>
              <a:t>first successful ground pad landing date</a:t>
            </a:r>
            <a:r>
              <a:rPr lang="en-US" sz="1400" dirty="0">
                <a:solidFill>
                  <a:schemeClr val="accent3">
                    <a:lumMod val="25000"/>
                  </a:schemeClr>
                </a:solidFill>
                <a:latin typeface="Calibri"/>
                <a:ea typeface="+mn-lt"/>
                <a:cs typeface="+mn-lt"/>
              </a:rPr>
              <a:t> using </a:t>
            </a:r>
            <a:r>
              <a:rPr lang="en-US" sz="1400" dirty="0">
                <a:solidFill>
                  <a:schemeClr val="accent3">
                    <a:lumMod val="25000"/>
                  </a:schemeClr>
                </a:solidFill>
                <a:latin typeface="Calibri"/>
                <a:ea typeface="Tahoma"/>
                <a:cs typeface="Tahoma"/>
              </a:rPr>
              <a:t>MIN(Date)</a:t>
            </a:r>
          </a:p>
          <a:p>
            <a:r>
              <a:rPr lang="en-US" sz="1400" dirty="0">
                <a:solidFill>
                  <a:schemeClr val="accent3">
                    <a:lumMod val="25000"/>
                  </a:schemeClr>
                </a:solidFill>
                <a:latin typeface="Calibri"/>
                <a:ea typeface="+mn-lt"/>
                <a:cs typeface="+mn-lt"/>
              </a:rPr>
              <a:t>Filtered </a:t>
            </a:r>
            <a:r>
              <a:rPr lang="en-US" sz="1400" dirty="0" err="1">
                <a:solidFill>
                  <a:schemeClr val="accent3">
                    <a:lumMod val="25000"/>
                  </a:schemeClr>
                </a:solidFill>
                <a:latin typeface="Calibri"/>
                <a:ea typeface="Tahoma"/>
                <a:cs typeface="Tahoma"/>
              </a:rPr>
              <a:t>Landing_Outcome</a:t>
            </a:r>
            <a:r>
              <a:rPr lang="en-US" sz="1400" dirty="0">
                <a:solidFill>
                  <a:schemeClr val="accent3">
                    <a:lumMod val="25000"/>
                  </a:schemeClr>
                </a:solidFill>
                <a:latin typeface="Calibri"/>
                <a:ea typeface="+mn-lt"/>
                <a:cs typeface="+mn-lt"/>
              </a:rPr>
              <a:t> with </a:t>
            </a:r>
            <a:r>
              <a:rPr lang="en-US" sz="1400" b="1" dirty="0">
                <a:solidFill>
                  <a:schemeClr val="accent3">
                    <a:lumMod val="25000"/>
                  </a:schemeClr>
                </a:solidFill>
                <a:latin typeface="Calibri"/>
                <a:ea typeface="+mn-lt"/>
                <a:cs typeface="+mn-lt"/>
              </a:rPr>
              <a:t>LIKE 'Success%'</a:t>
            </a:r>
            <a:r>
              <a:rPr lang="en-US" sz="1400" dirty="0">
                <a:solidFill>
                  <a:schemeClr val="accent3">
                    <a:lumMod val="25000"/>
                  </a:schemeClr>
                </a:solidFill>
                <a:latin typeface="Calibri"/>
                <a:ea typeface="+mn-lt"/>
                <a:cs typeface="+mn-lt"/>
              </a:rPr>
              <a:t> to identify the earliest success</a:t>
            </a:r>
            <a:endParaRPr lang="en-US" dirty="0">
              <a:solidFill>
                <a:schemeClr val="accent3">
                  <a:lumMod val="25000"/>
                </a:schemeClr>
              </a:solidFill>
              <a:latin typeface="Calibri"/>
            </a:endParaRPr>
          </a:p>
          <a:p>
            <a:pPr>
              <a:lnSpc>
                <a:spcPct val="100000"/>
              </a:lnSpc>
              <a:spcBef>
                <a:spcPts val="1400"/>
              </a:spcBef>
            </a:pPr>
            <a:endParaRPr lang="en-US" sz="1400" dirty="0">
              <a:solidFill>
                <a:schemeClr val="accent3">
                  <a:lumMod val="25000"/>
                </a:schemeClr>
              </a:solidFill>
              <a:latin typeface="Calibri"/>
              <a:ea typeface="Tahoma"/>
              <a:cs typeface="Tahoma"/>
            </a:endParaRPr>
          </a:p>
        </p:txBody>
      </p:sp>
      <p:sp>
        <p:nvSpPr>
          <p:cNvPr id="4" name="TextBox 3">
            <a:extLst>
              <a:ext uri="{FF2B5EF4-FFF2-40B4-BE49-F238E27FC236}">
                <a16:creationId xmlns:a16="http://schemas.microsoft.com/office/drawing/2014/main" id="{1A6D4B98-1083-4686-FEA9-588464E77AB6}"/>
              </a:ext>
            </a:extLst>
          </p:cNvPr>
          <p:cNvSpPr txBox="1"/>
          <p:nvPr/>
        </p:nvSpPr>
        <p:spPr>
          <a:xfrm>
            <a:off x="6531428" y="2624666"/>
            <a:ext cx="477761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Calibri"/>
                <a:ea typeface="Tahoma"/>
                <a:cs typeface="Tahoma"/>
              </a:rPr>
              <a:t>Average Payload Mass</a:t>
            </a:r>
            <a:endParaRPr lang="en-US" sz="1400" dirty="0">
              <a:latin typeface="Calibri"/>
              <a:ea typeface="Tahoma"/>
              <a:cs typeface="Tahoma"/>
            </a:endParaRPr>
          </a:p>
          <a:p>
            <a:pPr marL="285750" indent="-285750">
              <a:buFont typeface="Arial"/>
              <a:buChar char="•"/>
            </a:pPr>
            <a:r>
              <a:rPr lang="en-US" sz="1600" b="1" dirty="0">
                <a:latin typeface="Calibri"/>
                <a:ea typeface="Tahoma"/>
                <a:cs typeface="Tahoma"/>
              </a:rPr>
              <a:t>2,928 kg </a:t>
            </a:r>
            <a:r>
              <a:rPr lang="en-US" sz="1600" dirty="0">
                <a:latin typeface="Calibri"/>
                <a:ea typeface="Tahoma"/>
                <a:cs typeface="Tahoma"/>
              </a:rPr>
              <a:t>(average) carried by booster version F9 v1.1</a:t>
            </a:r>
            <a:endParaRPr lang="en-US" sz="1600">
              <a:latin typeface="Calibri"/>
            </a:endParaRPr>
          </a:p>
        </p:txBody>
      </p:sp>
      <p:pic>
        <p:nvPicPr>
          <p:cNvPr id="6" name="Picture 5" descr="A white screen with black text&#10;&#10;Description automatically generated">
            <a:extLst>
              <a:ext uri="{FF2B5EF4-FFF2-40B4-BE49-F238E27FC236}">
                <a16:creationId xmlns:a16="http://schemas.microsoft.com/office/drawing/2014/main" id="{2AE12D3D-5560-A0FE-A83A-AE7A489B26BA}"/>
              </a:ext>
            </a:extLst>
          </p:cNvPr>
          <p:cNvPicPr>
            <a:picLocks noChangeAspect="1"/>
          </p:cNvPicPr>
          <p:nvPr/>
        </p:nvPicPr>
        <p:blipFill>
          <a:blip r:embed="rId2"/>
          <a:stretch>
            <a:fillRect/>
          </a:stretch>
        </p:blipFill>
        <p:spPr>
          <a:xfrm>
            <a:off x="6094866" y="3609747"/>
            <a:ext cx="5856365" cy="16221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AC3563D-5592-D2EE-CDBA-9705ABDF624F}"/>
              </a:ext>
            </a:extLst>
          </p:cNvPr>
          <p:cNvPicPr>
            <a:picLocks noChangeAspect="1"/>
          </p:cNvPicPr>
          <p:nvPr/>
        </p:nvPicPr>
        <p:blipFill>
          <a:blip r:embed="rId3"/>
          <a:stretch>
            <a:fillRect/>
          </a:stretch>
        </p:blipFill>
        <p:spPr>
          <a:xfrm>
            <a:off x="641955" y="4252610"/>
            <a:ext cx="5289853" cy="1666875"/>
          </a:xfrm>
          <a:prstGeom prst="rect">
            <a:avLst/>
          </a:prstGeom>
        </p:spPr>
      </p:pic>
    </p:spTree>
    <p:extLst>
      <p:ext uri="{BB962C8B-B14F-4D97-AF65-F5344CB8AC3E}">
        <p14:creationId xmlns:p14="http://schemas.microsoft.com/office/powerpoint/2010/main" val="101903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A50A-83A7-9AA3-05B8-105EFDD3AADC}"/>
              </a:ext>
            </a:extLst>
          </p:cNvPr>
          <p:cNvSpPr>
            <a:spLocks noGrp="1"/>
          </p:cNvSpPr>
          <p:nvPr>
            <p:ph type="title"/>
          </p:nvPr>
        </p:nvSpPr>
        <p:spPr>
          <a:xfrm>
            <a:off x="640079" y="1371601"/>
            <a:ext cx="4357900" cy="1097280"/>
          </a:xfrm>
        </p:spPr>
        <p:txBody>
          <a:bodyPr/>
          <a:lstStyle/>
          <a:p>
            <a:r>
              <a:rPr lang="en-US" sz="2000" b="0" dirty="0">
                <a:latin typeface="Calibri"/>
                <a:ea typeface="Calibri"/>
                <a:cs typeface="Calibri"/>
              </a:rPr>
              <a:t>Successful Drone Ship Landing with Payload between 4000 and 6000</a:t>
            </a:r>
            <a:endParaRPr lang="en-US" sz="2000" b="0">
              <a:latin typeface="Calibri"/>
              <a:ea typeface="Calibri"/>
              <a:cs typeface="Calibri"/>
            </a:endParaRPr>
          </a:p>
          <a:p>
            <a:endParaRPr lang="en-US" sz="2000" dirty="0">
              <a:latin typeface="Calibri"/>
              <a:ea typeface="Calibri"/>
              <a:cs typeface="Calibri"/>
            </a:endParaRPr>
          </a:p>
        </p:txBody>
      </p:sp>
      <p:sp>
        <p:nvSpPr>
          <p:cNvPr id="3" name="Content Placeholder 2">
            <a:extLst>
              <a:ext uri="{FF2B5EF4-FFF2-40B4-BE49-F238E27FC236}">
                <a16:creationId xmlns:a16="http://schemas.microsoft.com/office/drawing/2014/main" id="{9F850599-026A-40F2-7C0D-90BAFFE8C44F}"/>
              </a:ext>
            </a:extLst>
          </p:cNvPr>
          <p:cNvSpPr>
            <a:spLocks noGrp="1"/>
          </p:cNvSpPr>
          <p:nvPr>
            <p:ph idx="1"/>
          </p:nvPr>
        </p:nvSpPr>
        <p:spPr>
          <a:xfrm>
            <a:off x="640080" y="2039560"/>
            <a:ext cx="4918193" cy="3566160"/>
          </a:xfr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Calibri"/>
                <a:ea typeface="Calibri"/>
                <a:cs typeface="Calibri"/>
              </a:rPr>
              <a:t>Listed the names of boosters which have successfully landed on drone ship and had payload mass greater than 4000 but less than 6000</a:t>
            </a:r>
          </a:p>
          <a:p>
            <a:pPr>
              <a:lnSpc>
                <a:spcPct val="100000"/>
              </a:lnSpc>
              <a:spcBef>
                <a:spcPts val="1400"/>
              </a:spcBef>
            </a:pPr>
            <a:endParaRPr lang="en-US" sz="1800" dirty="0">
              <a:solidFill>
                <a:schemeClr val="accent3">
                  <a:lumMod val="25000"/>
                </a:schemeClr>
              </a:solidFill>
              <a:latin typeface="Calibri"/>
              <a:ea typeface="Calibri"/>
              <a:cs typeface="Calibri"/>
            </a:endParaRPr>
          </a:p>
        </p:txBody>
      </p:sp>
      <p:sp>
        <p:nvSpPr>
          <p:cNvPr id="5" name="Title 1">
            <a:extLst>
              <a:ext uri="{FF2B5EF4-FFF2-40B4-BE49-F238E27FC236}">
                <a16:creationId xmlns:a16="http://schemas.microsoft.com/office/drawing/2014/main" id="{F15BF676-F47D-B9F5-8032-7B8162D29B4B}"/>
              </a:ext>
            </a:extLst>
          </p:cNvPr>
          <p:cNvSpPr txBox="1">
            <a:spLocks/>
          </p:cNvSpPr>
          <p:nvPr/>
        </p:nvSpPr>
        <p:spPr>
          <a:xfrm>
            <a:off x="6098464" y="1372722"/>
            <a:ext cx="5069473" cy="176403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sz="2000" dirty="0">
                <a:latin typeface="Calibri"/>
                <a:ea typeface="Calibri"/>
                <a:cs typeface="Calibri"/>
              </a:rPr>
              <a:t>Total Number of Successful and Failure Mission Outcomes</a:t>
            </a:r>
          </a:p>
          <a:p>
            <a:endParaRPr lang="en-US" sz="2000" dirty="0">
              <a:latin typeface="Calibri"/>
              <a:ea typeface="Calibri"/>
              <a:cs typeface="Calibri"/>
            </a:endParaRPr>
          </a:p>
          <a:p>
            <a:pPr marL="285750" indent="-285750">
              <a:buFont typeface="Arial"/>
              <a:buChar char="•"/>
            </a:pPr>
            <a:r>
              <a:rPr lang="en-US" sz="1800" b="0" dirty="0">
                <a:latin typeface="Calibri"/>
                <a:ea typeface="+mj-lt"/>
                <a:cs typeface="+mj-lt"/>
              </a:rPr>
              <a:t>Counted successful vs. failed launches using </a:t>
            </a:r>
            <a:r>
              <a:rPr lang="en-US" sz="1800" b="0" dirty="0">
                <a:latin typeface="Calibri"/>
                <a:ea typeface="Calibri"/>
                <a:cs typeface="Calibri"/>
              </a:rPr>
              <a:t>COUNT(*)</a:t>
            </a:r>
            <a:r>
              <a:rPr lang="en-US" sz="1800" b="0" dirty="0">
                <a:latin typeface="Calibri"/>
                <a:ea typeface="+mj-lt"/>
                <a:cs typeface="+mj-lt"/>
              </a:rPr>
              <a:t> grouped by </a:t>
            </a:r>
            <a:r>
              <a:rPr lang="en-US" sz="1800" b="0" dirty="0" err="1">
                <a:latin typeface="Calibri"/>
                <a:ea typeface="Calibri"/>
                <a:cs typeface="Calibri"/>
              </a:rPr>
              <a:t>Mission_Outcome</a:t>
            </a:r>
            <a:endParaRPr lang="en-US" sz="1800" b="0" dirty="0">
              <a:latin typeface="Calibri"/>
              <a:ea typeface="Calibri"/>
              <a:cs typeface="Calibri"/>
            </a:endParaRPr>
          </a:p>
          <a:p>
            <a:pPr marL="285750" indent="-285750">
              <a:buFont typeface="Arial"/>
              <a:buChar char="•"/>
            </a:pPr>
            <a:r>
              <a:rPr lang="en-US" sz="1800" b="0" dirty="0">
                <a:latin typeface="Calibri"/>
                <a:ea typeface="+mj-lt"/>
                <a:cs typeface="+mj-lt"/>
              </a:rPr>
              <a:t>Helped assess launch reliability and identify success trends over time</a:t>
            </a:r>
            <a:endParaRPr lang="en-US" sz="1800" b="0" dirty="0">
              <a:latin typeface="Calibri"/>
              <a:ea typeface="Calibri"/>
              <a:cs typeface="Calibri"/>
            </a:endParaRPr>
          </a:p>
          <a:p>
            <a:endParaRPr lang="en-US" sz="2000" b="0" dirty="0">
              <a:latin typeface="Calibri"/>
              <a:ea typeface="Calibri"/>
              <a:cs typeface="Calibri"/>
            </a:endParaRPr>
          </a:p>
          <a:p>
            <a:endParaRPr lang="en-US" sz="2000" b="0" dirty="0">
              <a:latin typeface="Calibri"/>
              <a:ea typeface="Calibri"/>
              <a:cs typeface="Calibri"/>
            </a:endParaRPr>
          </a:p>
        </p:txBody>
      </p:sp>
      <p:pic>
        <p:nvPicPr>
          <p:cNvPr id="8" name="Picture 7" descr="A screenshot of a computer&#10;&#10;AI-generated content may be incorrect.">
            <a:extLst>
              <a:ext uri="{FF2B5EF4-FFF2-40B4-BE49-F238E27FC236}">
                <a16:creationId xmlns:a16="http://schemas.microsoft.com/office/drawing/2014/main" id="{F98FB5CB-0073-3F1E-C837-B2CF104EE508}"/>
              </a:ext>
            </a:extLst>
          </p:cNvPr>
          <p:cNvPicPr>
            <a:picLocks noChangeAspect="1"/>
          </p:cNvPicPr>
          <p:nvPr/>
        </p:nvPicPr>
        <p:blipFill>
          <a:blip r:embed="rId2"/>
          <a:stretch>
            <a:fillRect/>
          </a:stretch>
        </p:blipFill>
        <p:spPr>
          <a:xfrm>
            <a:off x="867896" y="3387538"/>
            <a:ext cx="4169708" cy="321496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66A3296-0C76-8B59-D3A9-618DB245F0D7}"/>
              </a:ext>
            </a:extLst>
          </p:cNvPr>
          <p:cNvPicPr>
            <a:picLocks noChangeAspect="1"/>
          </p:cNvPicPr>
          <p:nvPr/>
        </p:nvPicPr>
        <p:blipFill>
          <a:blip r:embed="rId3"/>
          <a:stretch>
            <a:fillRect/>
          </a:stretch>
        </p:blipFill>
        <p:spPr>
          <a:xfrm>
            <a:off x="5560639" y="3386976"/>
            <a:ext cx="6488767" cy="1966634"/>
          </a:xfrm>
          <a:prstGeom prst="rect">
            <a:avLst/>
          </a:prstGeom>
        </p:spPr>
      </p:pic>
    </p:spTree>
    <p:extLst>
      <p:ext uri="{BB962C8B-B14F-4D97-AF65-F5344CB8AC3E}">
        <p14:creationId xmlns:p14="http://schemas.microsoft.com/office/powerpoint/2010/main" val="742857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9FE0-0CD5-DDD9-F36C-EADBA13F625C}"/>
              </a:ext>
            </a:extLst>
          </p:cNvPr>
          <p:cNvSpPr>
            <a:spLocks noGrp="1"/>
          </p:cNvSpPr>
          <p:nvPr>
            <p:ph type="title"/>
          </p:nvPr>
        </p:nvSpPr>
        <p:spPr/>
        <p:txBody>
          <a:bodyPr/>
          <a:lstStyle/>
          <a:p>
            <a:r>
              <a:rPr lang="en-US" sz="3700" b="0" dirty="0">
                <a:latin typeface="Calibri"/>
                <a:ea typeface="Calibri"/>
                <a:cs typeface="Calibri"/>
              </a:rPr>
              <a:t>Boosters Carried Maximum Payload</a:t>
            </a: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2C57F661-F386-B906-9AFF-D25E42B6FD50}"/>
              </a:ext>
            </a:extLst>
          </p:cNvPr>
          <p:cNvSpPr>
            <a:spLocks noGrp="1"/>
          </p:cNvSpPr>
          <p:nvPr>
            <p:ph idx="1"/>
          </p:nvPr>
        </p:nvSpPr>
        <p:spPr>
          <a:xfrm>
            <a:off x="640080" y="2131520"/>
            <a:ext cx="10890928" cy="3566160"/>
          </a:xfrm>
        </p:spPr>
        <p:txBody>
          <a:bodyPr vert="horz" lIns="91440" tIns="45720" rIns="91440" bIns="45720" rtlCol="0" anchor="t">
            <a:normAutofit/>
          </a:bodyPr>
          <a:lstStyle/>
          <a:p>
            <a:r>
              <a:rPr lang="en-US" sz="1800" dirty="0">
                <a:solidFill>
                  <a:schemeClr val="accent3">
                    <a:lumMod val="25000"/>
                  </a:schemeClr>
                </a:solidFill>
                <a:latin typeface="Calibri"/>
                <a:ea typeface="+mn-lt"/>
                <a:cs typeface="+mn-lt"/>
              </a:rPr>
              <a:t>Identified the Booster Version that carried the maximum payload mass</a:t>
            </a:r>
            <a:endParaRPr lang="en-US" sz="1800" dirty="0">
              <a:solidFill>
                <a:schemeClr val="accent3">
                  <a:lumMod val="25000"/>
                </a:schemeClr>
              </a:solidFill>
              <a:latin typeface="Calibri"/>
              <a:ea typeface="Calibri"/>
              <a:cs typeface="Calibri"/>
            </a:endParaRPr>
          </a:p>
          <a:p>
            <a:r>
              <a:rPr lang="en-US" sz="1800" dirty="0">
                <a:solidFill>
                  <a:schemeClr val="accent3">
                    <a:lumMod val="25000"/>
                  </a:schemeClr>
                </a:solidFill>
                <a:latin typeface="Calibri"/>
                <a:ea typeface="+mn-lt"/>
                <a:cs typeface="+mn-lt"/>
              </a:rPr>
              <a:t>Used SQL to extract the record with the highest value in </a:t>
            </a:r>
            <a:r>
              <a:rPr lang="en-US" sz="1800" dirty="0">
                <a:solidFill>
                  <a:schemeClr val="accent3">
                    <a:lumMod val="25000"/>
                  </a:schemeClr>
                </a:solidFill>
                <a:latin typeface="Calibri"/>
                <a:ea typeface="Calibri"/>
                <a:cs typeface="Calibri"/>
              </a:rPr>
              <a:t>PAYLOAD_MASS_KG_</a:t>
            </a:r>
          </a:p>
          <a:p>
            <a:r>
              <a:rPr lang="en-US" sz="1800" dirty="0">
                <a:solidFill>
                  <a:schemeClr val="accent3">
                    <a:lumMod val="25000"/>
                  </a:schemeClr>
                </a:solidFill>
                <a:latin typeface="Calibri"/>
                <a:ea typeface="+mn-lt"/>
                <a:cs typeface="+mn-lt"/>
              </a:rPr>
              <a:t>Retrieved and displayed the corresponding Booster Name</a:t>
            </a:r>
            <a:endParaRPr lang="en-US" sz="1800" dirty="0">
              <a:solidFill>
                <a:schemeClr val="accent3">
                  <a:lumMod val="25000"/>
                </a:schemeClr>
              </a:solidFill>
              <a:latin typeface="Calibri"/>
              <a:ea typeface="Calibri"/>
              <a:cs typeface="Calibri"/>
            </a:endParaRPr>
          </a:p>
          <a:p>
            <a:pPr>
              <a:lnSpc>
                <a:spcPct val="100000"/>
              </a:lnSpc>
              <a:spcBef>
                <a:spcPts val="1400"/>
              </a:spcBef>
            </a:pPr>
            <a:endParaRPr lang="en-US" sz="1800" dirty="0">
              <a:solidFill>
                <a:schemeClr val="accent3">
                  <a:lumMod val="25000"/>
                </a:schemeClr>
              </a:solidFill>
              <a:latin typeface="Calibri"/>
              <a:ea typeface="Calibri"/>
              <a:cs typeface="Calibri"/>
            </a:endParaRPr>
          </a:p>
        </p:txBody>
      </p:sp>
      <p:pic>
        <p:nvPicPr>
          <p:cNvPr id="4" name="Picture 3" descr="A screenshot of a computer code&#10;&#10;Description automatically generated">
            <a:extLst>
              <a:ext uri="{FF2B5EF4-FFF2-40B4-BE49-F238E27FC236}">
                <a16:creationId xmlns:a16="http://schemas.microsoft.com/office/drawing/2014/main" id="{F8EF27F0-A8C3-647D-5991-5F19ABF8712B}"/>
              </a:ext>
            </a:extLst>
          </p:cNvPr>
          <p:cNvPicPr>
            <a:picLocks noChangeAspect="1"/>
          </p:cNvPicPr>
          <p:nvPr/>
        </p:nvPicPr>
        <p:blipFill>
          <a:blip r:embed="rId2"/>
          <a:stretch>
            <a:fillRect/>
          </a:stretch>
        </p:blipFill>
        <p:spPr>
          <a:xfrm>
            <a:off x="934520" y="3914095"/>
            <a:ext cx="9576514" cy="2785383"/>
          </a:xfrm>
          <a:prstGeom prst="rect">
            <a:avLst/>
          </a:prstGeom>
        </p:spPr>
      </p:pic>
    </p:spTree>
    <p:extLst>
      <p:ext uri="{BB962C8B-B14F-4D97-AF65-F5344CB8AC3E}">
        <p14:creationId xmlns:p14="http://schemas.microsoft.com/office/powerpoint/2010/main" val="388195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32FFA3-CA7C-0F49-3376-E4CF0FFDA8CB}"/>
              </a:ext>
            </a:extLst>
          </p:cNvPr>
          <p:cNvSpPr>
            <a:spLocks noGrp="1"/>
          </p:cNvSpPr>
          <p:nvPr>
            <p:ph type="title"/>
          </p:nvPr>
        </p:nvSpPr>
        <p:spPr>
          <a:xfrm>
            <a:off x="640080" y="914399"/>
            <a:ext cx="10847494" cy="1171069"/>
          </a:xfrm>
        </p:spPr>
        <p:txBody>
          <a:bodyPr anchor="t">
            <a:normAutofit/>
          </a:bodyPr>
          <a:lstStyle/>
          <a:p>
            <a:r>
              <a:rPr lang="en-US" dirty="0">
                <a:latin typeface="Calibri"/>
                <a:ea typeface="Tahoma"/>
                <a:cs typeface="Tahoma"/>
              </a:rPr>
              <a:t>Failed Landings on Drone Ship</a:t>
            </a:r>
            <a:endParaRPr lang="en-US" b="0" dirty="0">
              <a:latin typeface="Calibri"/>
              <a:ea typeface="Tahoma"/>
              <a:cs typeface="Tahoma"/>
            </a:endParaRPr>
          </a:p>
          <a:p>
            <a:endParaRPr lang="en-US" dirty="0"/>
          </a:p>
        </p:txBody>
      </p:sp>
      <p:pic>
        <p:nvPicPr>
          <p:cNvPr id="4" name="Picture 3" descr="A screenshot of a computer&#10;&#10;AI-generated content may be incorrect.">
            <a:extLst>
              <a:ext uri="{FF2B5EF4-FFF2-40B4-BE49-F238E27FC236}">
                <a16:creationId xmlns:a16="http://schemas.microsoft.com/office/drawing/2014/main" id="{CE32FE6F-57BC-B419-73E3-C843D1D36D0D}"/>
              </a:ext>
            </a:extLst>
          </p:cNvPr>
          <p:cNvPicPr>
            <a:picLocks noChangeAspect="1"/>
          </p:cNvPicPr>
          <p:nvPr/>
        </p:nvPicPr>
        <p:blipFill>
          <a:blip r:embed="rId2"/>
          <a:stretch>
            <a:fillRect/>
          </a:stretch>
        </p:blipFill>
        <p:spPr>
          <a:xfrm>
            <a:off x="713232" y="3324589"/>
            <a:ext cx="5648193" cy="1623855"/>
          </a:xfrm>
          <a:prstGeom prst="rect">
            <a:avLst/>
          </a:prstGeom>
        </p:spPr>
      </p:pic>
      <p:sp>
        <p:nvSpPr>
          <p:cNvPr id="3" name="Content Placeholder 2">
            <a:extLst>
              <a:ext uri="{FF2B5EF4-FFF2-40B4-BE49-F238E27FC236}">
                <a16:creationId xmlns:a16="http://schemas.microsoft.com/office/drawing/2014/main" id="{3C84F075-605D-78B4-9765-66EBFC5D58AA}"/>
              </a:ext>
            </a:extLst>
          </p:cNvPr>
          <p:cNvSpPr>
            <a:spLocks noGrp="1"/>
          </p:cNvSpPr>
          <p:nvPr>
            <p:ph idx="1"/>
          </p:nvPr>
        </p:nvSpPr>
        <p:spPr>
          <a:xfrm>
            <a:off x="6915150" y="2256287"/>
            <a:ext cx="4563618" cy="3760459"/>
          </a:xfrm>
        </p:spPr>
        <p:txBody>
          <a:bodyPr vert="horz" lIns="91440" tIns="45720" rIns="91440" bIns="45720" rtlCol="0" anchor="t">
            <a:normAutofit/>
          </a:bodyPr>
          <a:lstStyle/>
          <a:p>
            <a:pPr>
              <a:lnSpc>
                <a:spcPct val="110000"/>
              </a:lnSpc>
            </a:pPr>
            <a:r>
              <a:rPr lang="en-US" dirty="0">
                <a:latin typeface="Calibri"/>
                <a:ea typeface="+mn-lt"/>
                <a:cs typeface="+mn-lt"/>
              </a:rPr>
              <a:t>Extracted </a:t>
            </a:r>
            <a:r>
              <a:rPr lang="en-US" b="1" dirty="0">
                <a:latin typeface="Calibri"/>
                <a:ea typeface="+mn-lt"/>
                <a:cs typeface="+mn-lt"/>
              </a:rPr>
              <a:t>failed landings</a:t>
            </a:r>
            <a:r>
              <a:rPr lang="en-US" dirty="0">
                <a:latin typeface="Calibri"/>
                <a:ea typeface="+mn-lt"/>
                <a:cs typeface="+mn-lt"/>
              </a:rPr>
              <a:t> on drone ships during </a:t>
            </a:r>
            <a:r>
              <a:rPr lang="en-US" b="1" dirty="0">
                <a:latin typeface="Calibri"/>
                <a:ea typeface="+mn-lt"/>
                <a:cs typeface="+mn-lt"/>
              </a:rPr>
              <a:t>2015</a:t>
            </a:r>
            <a:endParaRPr lang="en-US" dirty="0">
              <a:latin typeface="Calibri"/>
              <a:ea typeface="Calibri"/>
              <a:cs typeface="Calibri"/>
            </a:endParaRPr>
          </a:p>
          <a:p>
            <a:pPr>
              <a:lnSpc>
                <a:spcPct val="110000"/>
              </a:lnSpc>
            </a:pPr>
            <a:r>
              <a:rPr lang="en-US" dirty="0">
                <a:latin typeface="Calibri"/>
                <a:ea typeface="+mn-lt"/>
                <a:cs typeface="+mn-lt"/>
              </a:rPr>
              <a:t>Retrieved </a:t>
            </a:r>
            <a:r>
              <a:rPr lang="en-US" b="1" dirty="0">
                <a:latin typeface="Calibri"/>
                <a:ea typeface="+mn-lt"/>
                <a:cs typeface="+mn-lt"/>
              </a:rPr>
              <a:t>Booster Version</a:t>
            </a:r>
            <a:r>
              <a:rPr lang="en-US" dirty="0">
                <a:latin typeface="Calibri"/>
                <a:ea typeface="+mn-lt"/>
                <a:cs typeface="+mn-lt"/>
              </a:rPr>
              <a:t>, </a:t>
            </a:r>
            <a:r>
              <a:rPr lang="en-US" b="1" dirty="0">
                <a:latin typeface="Calibri"/>
                <a:ea typeface="+mn-lt"/>
                <a:cs typeface="+mn-lt"/>
              </a:rPr>
              <a:t>Launch Site</a:t>
            </a:r>
            <a:r>
              <a:rPr lang="en-US" dirty="0">
                <a:latin typeface="Calibri"/>
                <a:ea typeface="+mn-lt"/>
                <a:cs typeface="+mn-lt"/>
              </a:rPr>
              <a:t>, and </a:t>
            </a:r>
            <a:r>
              <a:rPr lang="en-US" b="1" dirty="0">
                <a:latin typeface="Calibri"/>
                <a:ea typeface="+mn-lt"/>
                <a:cs typeface="+mn-lt"/>
              </a:rPr>
              <a:t>Landing Outcome</a:t>
            </a:r>
            <a:endParaRPr lang="en-US">
              <a:latin typeface="Calibri"/>
              <a:ea typeface="Calibri"/>
              <a:cs typeface="Calibri"/>
            </a:endParaRPr>
          </a:p>
          <a:p>
            <a:pPr>
              <a:lnSpc>
                <a:spcPct val="110000"/>
              </a:lnSpc>
            </a:pPr>
            <a:r>
              <a:rPr lang="en-US" dirty="0">
                <a:latin typeface="Calibri"/>
                <a:ea typeface="+mn-lt"/>
                <a:cs typeface="+mn-lt"/>
              </a:rPr>
              <a:t>Used </a:t>
            </a:r>
            <a:r>
              <a:rPr lang="en-US" dirty="0">
                <a:latin typeface="Calibri"/>
                <a:ea typeface="Calibri"/>
                <a:cs typeface="Calibri"/>
              </a:rPr>
              <a:t>LIKE</a:t>
            </a:r>
            <a:r>
              <a:rPr lang="en-US" dirty="0">
                <a:latin typeface="Calibri"/>
                <a:ea typeface="+mn-lt"/>
                <a:cs typeface="+mn-lt"/>
              </a:rPr>
              <a:t> to filter rows where:</a:t>
            </a:r>
            <a:br>
              <a:rPr lang="en-US">
                <a:latin typeface="Calibri"/>
                <a:ea typeface="+mn-lt"/>
                <a:cs typeface="+mn-lt"/>
              </a:rPr>
            </a:br>
            <a:r>
              <a:rPr lang="en-US" dirty="0">
                <a:latin typeface="Calibri"/>
                <a:ea typeface="+mn-lt"/>
                <a:cs typeface="+mn-lt"/>
              </a:rPr>
              <a:t> ‣ </a:t>
            </a:r>
            <a:r>
              <a:rPr lang="en-US" b="1" dirty="0">
                <a:latin typeface="Calibri"/>
                <a:ea typeface="Calibri"/>
                <a:cs typeface="Calibri"/>
              </a:rPr>
              <a:t>Date</a:t>
            </a:r>
            <a:r>
              <a:rPr lang="en-US" b="1" dirty="0">
                <a:latin typeface="Calibri"/>
                <a:ea typeface="+mn-lt"/>
                <a:cs typeface="+mn-lt"/>
              </a:rPr>
              <a:t> contains '2015'</a:t>
            </a:r>
            <a:br>
              <a:rPr lang="en-US" b="1">
                <a:latin typeface="Calibri"/>
                <a:ea typeface="+mn-lt"/>
                <a:cs typeface="+mn-lt"/>
              </a:rPr>
            </a:br>
            <a:r>
              <a:rPr lang="en-US" b="1" dirty="0">
                <a:latin typeface="Calibri"/>
                <a:ea typeface="+mn-lt"/>
                <a:cs typeface="+mn-lt"/>
              </a:rPr>
              <a:t> ‣ </a:t>
            </a:r>
            <a:r>
              <a:rPr lang="en-US" b="1" dirty="0" err="1">
                <a:latin typeface="Calibri"/>
                <a:ea typeface="Calibri"/>
                <a:cs typeface="Calibri"/>
              </a:rPr>
              <a:t>Landing_Outcome</a:t>
            </a:r>
            <a:r>
              <a:rPr lang="en-US" b="1" dirty="0">
                <a:latin typeface="Calibri"/>
                <a:ea typeface="+mn-lt"/>
                <a:cs typeface="+mn-lt"/>
              </a:rPr>
              <a:t> includes 'failure'</a:t>
            </a:r>
            <a:endParaRPr lang="en-US">
              <a:latin typeface="Calibri"/>
              <a:ea typeface="Calibri"/>
              <a:cs typeface="Calibri"/>
            </a:endParaRPr>
          </a:p>
          <a:p>
            <a:pPr>
              <a:lnSpc>
                <a:spcPct val="110000"/>
              </a:lnSpc>
            </a:pPr>
            <a:r>
              <a:rPr lang="en-US" dirty="0">
                <a:latin typeface="Calibri"/>
                <a:ea typeface="+mn-lt"/>
                <a:cs typeface="+mn-lt"/>
              </a:rPr>
              <a:t>Extracted </a:t>
            </a:r>
            <a:r>
              <a:rPr lang="en-US" b="1" dirty="0">
                <a:latin typeface="Calibri"/>
                <a:ea typeface="+mn-lt"/>
                <a:cs typeface="+mn-lt"/>
              </a:rPr>
              <a:t>Year</a:t>
            </a:r>
            <a:r>
              <a:rPr lang="en-US" dirty="0">
                <a:latin typeface="Calibri"/>
                <a:ea typeface="+mn-lt"/>
                <a:cs typeface="+mn-lt"/>
              </a:rPr>
              <a:t> and labeled outcomes as </a:t>
            </a:r>
            <a:r>
              <a:rPr lang="en-US" dirty="0" err="1">
                <a:latin typeface="Calibri"/>
                <a:ea typeface="Calibri"/>
                <a:cs typeface="Calibri"/>
              </a:rPr>
              <a:t>failure_Landing_Outcome</a:t>
            </a:r>
            <a:r>
              <a:rPr lang="en-US" dirty="0">
                <a:latin typeface="Calibri"/>
                <a:ea typeface="+mn-lt"/>
                <a:cs typeface="+mn-lt"/>
              </a:rPr>
              <a:t> for clarity</a:t>
            </a:r>
            <a:endParaRPr lang="en-US" dirty="0">
              <a:latin typeface="Calibri"/>
            </a:endParaRPr>
          </a:p>
          <a:p>
            <a:pPr>
              <a:lnSpc>
                <a:spcPct val="110000"/>
              </a:lnSpc>
              <a:spcBef>
                <a:spcPts val="1400"/>
              </a:spcBef>
            </a:pPr>
            <a:endParaRPr lang="en-US">
              <a:latin typeface="Calibri"/>
              <a:ea typeface="Calibri"/>
              <a:cs typeface="Calibri"/>
            </a:endParaRPr>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546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855D6-DCF0-1219-4C94-929A8339A556}"/>
              </a:ext>
            </a:extLst>
          </p:cNvPr>
          <p:cNvSpPr>
            <a:spLocks noGrp="1"/>
          </p:cNvSpPr>
          <p:nvPr>
            <p:ph type="title"/>
          </p:nvPr>
        </p:nvSpPr>
        <p:spPr>
          <a:xfrm>
            <a:off x="640080" y="914399"/>
            <a:ext cx="10847494" cy="1171069"/>
          </a:xfrm>
        </p:spPr>
        <p:txBody>
          <a:bodyPr anchor="t">
            <a:normAutofit/>
          </a:bodyPr>
          <a:lstStyle/>
          <a:p>
            <a:r>
              <a:rPr lang="en-US" dirty="0">
                <a:latin typeface="Calibri"/>
                <a:ea typeface="Tahoma"/>
                <a:cs typeface="Tahoma"/>
              </a:rPr>
              <a:t>Count of Successful Landings</a:t>
            </a:r>
            <a:endParaRPr lang="en-US" b="0" dirty="0">
              <a:latin typeface="Calibri"/>
              <a:ea typeface="Tahoma"/>
              <a:cs typeface="Tahoma"/>
            </a:endParaRPr>
          </a:p>
          <a:p>
            <a:endParaRPr lang="en-US" dirty="0"/>
          </a:p>
        </p:txBody>
      </p:sp>
      <p:pic>
        <p:nvPicPr>
          <p:cNvPr id="5" name="Picture 4" descr="A screenshot of a computer&#10;&#10;AI-generated content may be incorrect.">
            <a:extLst>
              <a:ext uri="{FF2B5EF4-FFF2-40B4-BE49-F238E27FC236}">
                <a16:creationId xmlns:a16="http://schemas.microsoft.com/office/drawing/2014/main" id="{91BBC0C2-4383-CEF7-D5CC-B948DDF0FB5E}"/>
              </a:ext>
            </a:extLst>
          </p:cNvPr>
          <p:cNvPicPr>
            <a:picLocks noChangeAspect="1"/>
          </p:cNvPicPr>
          <p:nvPr/>
        </p:nvPicPr>
        <p:blipFill>
          <a:blip r:embed="rId2"/>
          <a:stretch>
            <a:fillRect/>
          </a:stretch>
        </p:blipFill>
        <p:spPr>
          <a:xfrm>
            <a:off x="713232" y="2660926"/>
            <a:ext cx="5648193" cy="2951180"/>
          </a:xfrm>
          <a:prstGeom prst="rect">
            <a:avLst/>
          </a:prstGeom>
        </p:spPr>
      </p:pic>
      <p:sp>
        <p:nvSpPr>
          <p:cNvPr id="3" name="Content Placeholder 2">
            <a:extLst>
              <a:ext uri="{FF2B5EF4-FFF2-40B4-BE49-F238E27FC236}">
                <a16:creationId xmlns:a16="http://schemas.microsoft.com/office/drawing/2014/main" id="{D7B66307-4335-4160-EA43-CCB616F36A5F}"/>
              </a:ext>
            </a:extLst>
          </p:cNvPr>
          <p:cNvSpPr>
            <a:spLocks noGrp="1"/>
          </p:cNvSpPr>
          <p:nvPr>
            <p:ph idx="1"/>
          </p:nvPr>
        </p:nvSpPr>
        <p:spPr>
          <a:xfrm>
            <a:off x="6915150" y="2256287"/>
            <a:ext cx="4563618" cy="3760459"/>
          </a:xfrm>
        </p:spPr>
        <p:txBody>
          <a:bodyPr vert="horz" lIns="91440" tIns="45720" rIns="91440" bIns="45720" rtlCol="0" anchor="t">
            <a:normAutofit/>
          </a:bodyPr>
          <a:lstStyle/>
          <a:p>
            <a:pPr marL="228600" indent="-228600">
              <a:buFont typeface=""/>
              <a:buChar char="•"/>
            </a:pPr>
            <a:r>
              <a:rPr lang="en-US" sz="1900" dirty="0">
                <a:latin typeface="Calibri"/>
                <a:ea typeface="Calibri"/>
                <a:cs typeface="Calibri"/>
              </a:rPr>
              <a:t>Counted each type of </a:t>
            </a:r>
            <a:r>
              <a:rPr lang="en-US" sz="1900" dirty="0" err="1">
                <a:latin typeface="Calibri"/>
                <a:ea typeface="Calibri"/>
                <a:cs typeface="Calibri"/>
              </a:rPr>
              <a:t>Landing_Outcome</a:t>
            </a:r>
            <a:r>
              <a:rPr lang="en-US" sz="1900" dirty="0">
                <a:latin typeface="Calibri"/>
                <a:ea typeface="Calibri"/>
                <a:cs typeface="Calibri"/>
              </a:rPr>
              <a:t> between </a:t>
            </a:r>
            <a:r>
              <a:rPr lang="en-US" sz="1900" b="1" dirty="0">
                <a:latin typeface="Calibri"/>
                <a:ea typeface="Calibri"/>
                <a:cs typeface="Calibri"/>
              </a:rPr>
              <a:t>2010-06-04</a:t>
            </a:r>
            <a:r>
              <a:rPr lang="en-US" sz="1900" dirty="0">
                <a:latin typeface="Calibri"/>
                <a:ea typeface="Calibri"/>
                <a:cs typeface="Calibri"/>
              </a:rPr>
              <a:t> and </a:t>
            </a:r>
            <a:r>
              <a:rPr lang="en-US" sz="1900" b="1" dirty="0">
                <a:latin typeface="Calibri"/>
                <a:ea typeface="Calibri"/>
                <a:cs typeface="Calibri"/>
              </a:rPr>
              <a:t>2017-03-20</a:t>
            </a:r>
          </a:p>
          <a:p>
            <a:pPr marL="228600" indent="-228600">
              <a:buFont typeface=""/>
              <a:buChar char="•"/>
            </a:pPr>
            <a:r>
              <a:rPr lang="en-US" sz="1900">
                <a:latin typeface="Calibri"/>
                <a:ea typeface="Calibri"/>
                <a:cs typeface="Calibri"/>
              </a:rPr>
              <a:t>Used GROUP BY to aggregate unique landing outcomes</a:t>
            </a:r>
          </a:p>
          <a:p>
            <a:pPr marL="228600" indent="-228600">
              <a:buFont typeface=""/>
              <a:buChar char="•"/>
            </a:pPr>
            <a:r>
              <a:rPr lang="en-US" sz="1900">
                <a:latin typeface="Calibri"/>
                <a:ea typeface="Calibri"/>
                <a:cs typeface="Calibri"/>
              </a:rPr>
              <a:t>Applied ORDER BY to </a:t>
            </a:r>
            <a:r>
              <a:rPr lang="en-US" sz="1900" b="1">
                <a:latin typeface="Calibri"/>
                <a:ea typeface="Calibri"/>
                <a:cs typeface="Calibri"/>
              </a:rPr>
              <a:t>rank results in descending order</a:t>
            </a:r>
          </a:p>
          <a:p>
            <a:pPr marL="228600" indent="-228600">
              <a:buFont typeface=""/>
              <a:buChar char="•"/>
            </a:pPr>
            <a:r>
              <a:rPr lang="en-US" sz="1900">
                <a:latin typeface="Calibri"/>
                <a:ea typeface="Calibri"/>
                <a:cs typeface="Calibri"/>
              </a:rPr>
              <a:t>Highlighted most frequent outcomes like </a:t>
            </a:r>
            <a:r>
              <a:rPr lang="en-US" sz="1900" b="1">
                <a:latin typeface="Calibri"/>
                <a:ea typeface="Calibri"/>
                <a:cs typeface="Calibri"/>
              </a:rPr>
              <a:t>"Success (ground pad)"</a:t>
            </a:r>
            <a:r>
              <a:rPr lang="en-US" sz="1900">
                <a:latin typeface="Calibri"/>
                <a:ea typeface="Calibri"/>
                <a:cs typeface="Calibri"/>
              </a:rPr>
              <a:t> and </a:t>
            </a:r>
            <a:r>
              <a:rPr lang="en-US" sz="1900" b="1">
                <a:latin typeface="Calibri"/>
                <a:ea typeface="Calibri"/>
                <a:cs typeface="Calibri"/>
              </a:rPr>
              <a:t>"Failure (drone ship)"</a:t>
            </a:r>
            <a:endParaRPr lang="en-US" sz="1900">
              <a:latin typeface="Calibri"/>
              <a:ea typeface="Calibri"/>
              <a:cs typeface="Calibri"/>
            </a:endParaRPr>
          </a:p>
        </p:txBody>
      </p:sp>
      <p:cxnSp>
        <p:nvCxnSpPr>
          <p:cNvPr id="12" name="Straight Connector 11">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758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29BA-9041-3CA2-F176-8AA9AA2B8E22}"/>
              </a:ext>
            </a:extLst>
          </p:cNvPr>
          <p:cNvSpPr>
            <a:spLocks noGrp="1"/>
          </p:cNvSpPr>
          <p:nvPr>
            <p:ph type="title"/>
          </p:nvPr>
        </p:nvSpPr>
        <p:spPr/>
        <p:txBody>
          <a:bodyPr/>
          <a:lstStyle/>
          <a:p>
            <a:r>
              <a:rPr lang="en-US">
                <a:latin typeface="Calibri"/>
                <a:ea typeface="Calibri"/>
                <a:cs typeface="Calibri"/>
              </a:rPr>
              <a:t>Executive Summary</a:t>
            </a:r>
          </a:p>
        </p:txBody>
      </p:sp>
      <p:sp>
        <p:nvSpPr>
          <p:cNvPr id="3" name="Content Placeholder 2">
            <a:extLst>
              <a:ext uri="{FF2B5EF4-FFF2-40B4-BE49-F238E27FC236}">
                <a16:creationId xmlns:a16="http://schemas.microsoft.com/office/drawing/2014/main" id="{81A790AB-D5D7-33F4-3281-D8665848CE12}"/>
              </a:ext>
            </a:extLst>
          </p:cNvPr>
          <p:cNvSpPr>
            <a:spLocks noGrp="1"/>
          </p:cNvSpPr>
          <p:nvPr>
            <p:ph idx="1"/>
          </p:nvPr>
        </p:nvSpPr>
        <p:spPr>
          <a:xfrm>
            <a:off x="294299" y="2146817"/>
            <a:ext cx="11236709" cy="4052815"/>
          </a:xfrm>
        </p:spPr>
        <p:txBody>
          <a:bodyPr vert="horz" lIns="91440" tIns="45720" rIns="91440" bIns="45720" rtlCol="0" anchor="t">
            <a:normAutofit fontScale="85000" lnSpcReduction="20000"/>
          </a:bodyPr>
          <a:lstStyle/>
          <a:p>
            <a:pPr marL="0" indent="0">
              <a:buNone/>
            </a:pPr>
            <a:r>
              <a:rPr lang="en-US" sz="1800" b="1">
                <a:latin typeface="Calibri"/>
                <a:ea typeface="+mn-lt"/>
                <a:cs typeface="+mn-lt"/>
              </a:rPr>
              <a:t>This research is attempts to identify the factors for a predicting weather the first stage of Space X rocket is reusable or not. To make this determination, the following methodologies where used:</a:t>
            </a:r>
          </a:p>
          <a:p>
            <a:r>
              <a:rPr lang="en-US" b="1">
                <a:latin typeface="Calibri"/>
                <a:ea typeface="+mn-lt"/>
                <a:cs typeface="+mn-lt"/>
              </a:rPr>
              <a:t>Collect</a:t>
            </a:r>
            <a:r>
              <a:rPr lang="en-US">
                <a:latin typeface="Calibri"/>
                <a:ea typeface="+mn-lt"/>
                <a:cs typeface="+mn-lt"/>
              </a:rPr>
              <a:t> data using SpaceX REST API and web scraping techniques </a:t>
            </a:r>
          </a:p>
          <a:p>
            <a:r>
              <a:rPr lang="en-US" b="1">
                <a:latin typeface="Calibri"/>
                <a:ea typeface="+mn-lt"/>
                <a:cs typeface="+mn-lt"/>
              </a:rPr>
              <a:t>Wrangle</a:t>
            </a:r>
            <a:r>
              <a:rPr lang="en-US">
                <a:latin typeface="Calibri"/>
                <a:ea typeface="+mn-lt"/>
                <a:cs typeface="+mn-lt"/>
              </a:rPr>
              <a:t> data to create success/fail outcome variable </a:t>
            </a:r>
          </a:p>
          <a:p>
            <a:r>
              <a:rPr lang="en-US" b="1">
                <a:latin typeface="Calibri"/>
                <a:ea typeface="+mn-lt"/>
                <a:cs typeface="+mn-lt"/>
              </a:rPr>
              <a:t>Explore</a:t>
            </a:r>
            <a:r>
              <a:rPr lang="en-US">
                <a:latin typeface="Calibri"/>
                <a:ea typeface="+mn-lt"/>
                <a:cs typeface="+mn-lt"/>
              </a:rPr>
              <a:t> data with data visualization techniques, considering the following factors: payload, launch site, flight number and yearly trend </a:t>
            </a:r>
          </a:p>
          <a:p>
            <a:r>
              <a:rPr lang="en-US" b="1">
                <a:latin typeface="Calibri"/>
                <a:ea typeface="+mn-lt"/>
                <a:cs typeface="+mn-lt"/>
              </a:rPr>
              <a:t>Analyze</a:t>
            </a:r>
            <a:r>
              <a:rPr lang="en-US">
                <a:latin typeface="Calibri"/>
                <a:ea typeface="+mn-lt"/>
                <a:cs typeface="+mn-lt"/>
              </a:rPr>
              <a:t> the data with SQL, calculating the following statistics: total payload, payload range for successful launches, and total # of successful and failed outcomes • </a:t>
            </a:r>
          </a:p>
          <a:p>
            <a:r>
              <a:rPr lang="en-US" b="1">
                <a:latin typeface="Calibri"/>
                <a:ea typeface="+mn-lt"/>
                <a:cs typeface="+mn-lt"/>
              </a:rPr>
              <a:t>Explore</a:t>
            </a:r>
            <a:r>
              <a:rPr lang="en-US">
                <a:latin typeface="Calibri"/>
                <a:ea typeface="+mn-lt"/>
                <a:cs typeface="+mn-lt"/>
              </a:rPr>
              <a:t> launch site success rates and proximity to geographical markers </a:t>
            </a:r>
          </a:p>
          <a:p>
            <a:r>
              <a:rPr lang="en-US" b="1">
                <a:latin typeface="Calibri"/>
                <a:ea typeface="+mn-lt"/>
                <a:cs typeface="+mn-lt"/>
              </a:rPr>
              <a:t>Visualize</a:t>
            </a:r>
            <a:r>
              <a:rPr lang="en-US">
                <a:latin typeface="Calibri"/>
                <a:ea typeface="+mn-lt"/>
                <a:cs typeface="+mn-lt"/>
              </a:rPr>
              <a:t> the launch sites with the most success and successful payload ranges </a:t>
            </a:r>
          </a:p>
          <a:p>
            <a:r>
              <a:rPr lang="en-US" b="1">
                <a:latin typeface="Calibri"/>
                <a:ea typeface="+mn-lt"/>
                <a:cs typeface="+mn-lt"/>
              </a:rPr>
              <a:t>Build Models</a:t>
            </a:r>
            <a:r>
              <a:rPr lang="en-US">
                <a:latin typeface="Calibri"/>
                <a:ea typeface="+mn-lt"/>
                <a:cs typeface="+mn-lt"/>
              </a:rPr>
              <a:t> to predict landing outcomes using logistic regression, support vector machine (SVM), decision tree and K -nearest neighbor (KNN</a:t>
            </a:r>
            <a:endParaRPr lang="en-US">
              <a:latin typeface="Calibri"/>
            </a:endParaRPr>
          </a:p>
        </p:txBody>
      </p:sp>
    </p:spTree>
    <p:extLst>
      <p:ext uri="{BB962C8B-B14F-4D97-AF65-F5344CB8AC3E}">
        <p14:creationId xmlns:p14="http://schemas.microsoft.com/office/powerpoint/2010/main" val="3297716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cket on a launch pad&#10;&#10;AI-generated content may be incorrect.">
            <a:extLst>
              <a:ext uri="{FF2B5EF4-FFF2-40B4-BE49-F238E27FC236}">
                <a16:creationId xmlns:a16="http://schemas.microsoft.com/office/drawing/2014/main" id="{E8DFAC11-725A-5CA9-8611-EB74CBE60CFD}"/>
              </a:ext>
            </a:extLst>
          </p:cNvPr>
          <p:cNvPicPr>
            <a:picLocks noGrp="1" noChangeAspect="1"/>
          </p:cNvPicPr>
          <p:nvPr>
            <p:ph idx="1"/>
          </p:nvPr>
        </p:nvPicPr>
        <p:blipFill>
          <a:blip r:embed="rId2"/>
          <a:srcRect/>
          <a:stretch>
            <a:fillRect/>
          </a:stretch>
        </p:blipFill>
        <p:spPr>
          <a:xfrm>
            <a:off x="1" y="1"/>
            <a:ext cx="12192000" cy="6857988"/>
          </a:xfrm>
          <a:prstGeom prst="rect">
            <a:avLst/>
          </a:prstGeom>
        </p:spPr>
      </p:pic>
      <p:cxnSp>
        <p:nvCxnSpPr>
          <p:cNvPr id="15" name="Straight Connector 14">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10CDD9-F71C-03F8-AD0C-924C352686B5}"/>
              </a:ext>
            </a:extLst>
          </p:cNvPr>
          <p:cNvSpPr txBox="1"/>
          <p:nvPr/>
        </p:nvSpPr>
        <p:spPr>
          <a:xfrm>
            <a:off x="719667" y="2624666"/>
            <a:ext cx="390071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BFBFBF"/>
                </a:solidFill>
                <a:latin typeface="Calibri"/>
                <a:ea typeface="Calibri"/>
                <a:cs typeface="Calibri"/>
              </a:rPr>
              <a:t>Lauch Site Analysis </a:t>
            </a:r>
          </a:p>
        </p:txBody>
      </p:sp>
    </p:spTree>
    <p:extLst>
      <p:ext uri="{BB962C8B-B14F-4D97-AF65-F5344CB8AC3E}">
        <p14:creationId xmlns:p14="http://schemas.microsoft.com/office/powerpoint/2010/main" val="3257197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97602-11DB-8176-7884-2DD1230715D6}"/>
              </a:ext>
            </a:extLst>
          </p:cNvPr>
          <p:cNvSpPr>
            <a:spLocks noGrp="1"/>
          </p:cNvSpPr>
          <p:nvPr>
            <p:ph type="title"/>
          </p:nvPr>
        </p:nvSpPr>
        <p:spPr>
          <a:xfrm>
            <a:off x="640080" y="914399"/>
            <a:ext cx="10847494" cy="1171069"/>
          </a:xfrm>
        </p:spPr>
        <p:txBody>
          <a:bodyPr anchor="t">
            <a:normAutofit/>
          </a:bodyPr>
          <a:lstStyle/>
          <a:p>
            <a:pPr>
              <a:lnSpc>
                <a:spcPct val="90000"/>
              </a:lnSpc>
            </a:pPr>
            <a:r>
              <a:rPr lang="en-US" sz="3700">
                <a:latin typeface="Calibri"/>
                <a:ea typeface="Tahoma"/>
                <a:cs typeface="Tahoma"/>
              </a:rPr>
              <a:t>Launch Sites with Markers</a:t>
            </a:r>
            <a:endParaRPr lang="en-US" sz="3700" b="0">
              <a:latin typeface="Calibri"/>
              <a:ea typeface="Tahoma"/>
              <a:cs typeface="Tahoma"/>
            </a:endParaRPr>
          </a:p>
          <a:p>
            <a:pPr>
              <a:lnSpc>
                <a:spcPct val="90000"/>
              </a:lnSpc>
            </a:pPr>
            <a:r>
              <a:rPr lang="en-US" sz="3700"/>
              <a:t> </a:t>
            </a:r>
          </a:p>
        </p:txBody>
      </p:sp>
      <p:pic>
        <p:nvPicPr>
          <p:cNvPr id="4" name="Picture 3" descr="A map of the united states&#10;&#10;AI-generated content may be incorrect.">
            <a:extLst>
              <a:ext uri="{FF2B5EF4-FFF2-40B4-BE49-F238E27FC236}">
                <a16:creationId xmlns:a16="http://schemas.microsoft.com/office/drawing/2014/main" id="{7686A0AE-6CE9-32DC-4676-A5646943C7EF}"/>
              </a:ext>
            </a:extLst>
          </p:cNvPr>
          <p:cNvPicPr>
            <a:picLocks noChangeAspect="1"/>
          </p:cNvPicPr>
          <p:nvPr/>
        </p:nvPicPr>
        <p:blipFill>
          <a:blip r:embed="rId2"/>
          <a:stretch>
            <a:fillRect/>
          </a:stretch>
        </p:blipFill>
        <p:spPr>
          <a:xfrm>
            <a:off x="36764" y="2036924"/>
            <a:ext cx="6884498" cy="3981469"/>
          </a:xfrm>
          <a:prstGeom prst="rect">
            <a:avLst/>
          </a:prstGeom>
        </p:spPr>
      </p:pic>
      <p:sp>
        <p:nvSpPr>
          <p:cNvPr id="3" name="Content Placeholder 2">
            <a:extLst>
              <a:ext uri="{FF2B5EF4-FFF2-40B4-BE49-F238E27FC236}">
                <a16:creationId xmlns:a16="http://schemas.microsoft.com/office/drawing/2014/main" id="{4886989B-24A8-FB3C-2660-9A25C0E8F7BF}"/>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b="1">
                <a:latin typeface="Calibri"/>
                <a:ea typeface="+mn-lt"/>
                <a:cs typeface="+mn-lt"/>
              </a:rPr>
              <a:t>Launch sites near the equator</a:t>
            </a:r>
            <a:r>
              <a:rPr lang="en-US">
                <a:latin typeface="Calibri"/>
                <a:ea typeface="+mn-lt"/>
                <a:cs typeface="+mn-lt"/>
              </a:rPr>
              <a:t> benefit from Earth’s rotational speed</a:t>
            </a:r>
            <a:endParaRPr lang="en-US">
              <a:latin typeface="Calibri"/>
              <a:ea typeface="Calibri"/>
              <a:cs typeface="Calibri"/>
            </a:endParaRPr>
          </a:p>
          <a:p>
            <a:r>
              <a:rPr lang="en-US">
                <a:latin typeface="Calibri"/>
                <a:ea typeface="+mn-lt"/>
                <a:cs typeface="+mn-lt"/>
              </a:rPr>
              <a:t>This provides a </a:t>
            </a:r>
            <a:r>
              <a:rPr lang="en-US" b="1">
                <a:latin typeface="Calibri"/>
                <a:ea typeface="+mn-lt"/>
                <a:cs typeface="+mn-lt"/>
              </a:rPr>
              <a:t>natural velocity boost</a:t>
            </a:r>
            <a:r>
              <a:rPr lang="en-US">
                <a:latin typeface="Calibri"/>
                <a:ea typeface="+mn-lt"/>
                <a:cs typeface="+mn-lt"/>
              </a:rPr>
              <a:t> for prograde orbits</a:t>
            </a:r>
            <a:endParaRPr lang="en-US">
              <a:latin typeface="Calibri"/>
              <a:ea typeface="Calibri"/>
              <a:cs typeface="Calibri"/>
            </a:endParaRPr>
          </a:p>
          <a:p>
            <a:r>
              <a:rPr lang="en-US">
                <a:latin typeface="Calibri"/>
                <a:ea typeface="+mn-lt"/>
                <a:cs typeface="+mn-lt"/>
              </a:rPr>
              <a:t>Reduces fuel and booster requirements, making launches </a:t>
            </a:r>
            <a:r>
              <a:rPr lang="en-US" b="1">
                <a:latin typeface="Calibri"/>
                <a:ea typeface="+mn-lt"/>
                <a:cs typeface="+mn-lt"/>
              </a:rPr>
              <a:t>more efficient and cost-effective</a:t>
            </a:r>
            <a:endParaRPr lang="en-US">
              <a:latin typeface="Calibri"/>
              <a:ea typeface="Calibri"/>
              <a:cs typeface="Calibri"/>
            </a:endParaRPr>
          </a:p>
          <a:p>
            <a:endParaRPr lang="en-US" b="1" dirty="0">
              <a:latin typeface="Calibri"/>
              <a:ea typeface="Calibri"/>
              <a:cs typeface="Calibri"/>
            </a:endParaRPr>
          </a:p>
          <a:p>
            <a:endParaRPr lang="en-US" dirty="0">
              <a:latin typeface="Calibri"/>
              <a:ea typeface="Calibri"/>
              <a:cs typeface="Calibri"/>
            </a:endParaRPr>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870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6CF41-2E27-542F-B923-FBE562647E62}"/>
              </a:ext>
            </a:extLst>
          </p:cNvPr>
          <p:cNvSpPr>
            <a:spLocks noGrp="1"/>
          </p:cNvSpPr>
          <p:nvPr>
            <p:ph type="title"/>
          </p:nvPr>
        </p:nvSpPr>
        <p:spPr>
          <a:xfrm>
            <a:off x="640079" y="914400"/>
            <a:ext cx="4261104" cy="1097280"/>
          </a:xfrm>
        </p:spPr>
        <p:txBody>
          <a:bodyPr anchor="t">
            <a:normAutofit/>
          </a:bodyPr>
          <a:lstStyle/>
          <a:p>
            <a:pPr>
              <a:lnSpc>
                <a:spcPct val="90000"/>
              </a:lnSpc>
            </a:pPr>
            <a:r>
              <a:rPr lang="en-US" sz="3600"/>
              <a:t>Color Labeled Lauch Sites</a:t>
            </a:r>
          </a:p>
        </p:txBody>
      </p:sp>
      <p:sp>
        <p:nvSpPr>
          <p:cNvPr id="3" name="Content Placeholder 2">
            <a:extLst>
              <a:ext uri="{FF2B5EF4-FFF2-40B4-BE49-F238E27FC236}">
                <a16:creationId xmlns:a16="http://schemas.microsoft.com/office/drawing/2014/main" id="{24F9D0C7-B235-0885-167A-79F9157F7D8A}"/>
              </a:ext>
            </a:extLst>
          </p:cNvPr>
          <p:cNvSpPr>
            <a:spLocks noGrp="1"/>
          </p:cNvSpPr>
          <p:nvPr>
            <p:ph idx="1"/>
          </p:nvPr>
        </p:nvSpPr>
        <p:spPr>
          <a:xfrm>
            <a:off x="640079" y="2176036"/>
            <a:ext cx="4261104" cy="4121887"/>
          </a:xfrm>
        </p:spPr>
        <p:txBody>
          <a:bodyPr vert="horz" lIns="91440" tIns="45720" rIns="91440" bIns="45720" rtlCol="0" anchor="t">
            <a:normAutofit/>
          </a:bodyPr>
          <a:lstStyle/>
          <a:p>
            <a:r>
              <a:rPr lang="en-US" sz="1800" b="1" dirty="0">
                <a:latin typeface="Calibri"/>
                <a:ea typeface="+mn-lt"/>
                <a:cs typeface="+mn-lt"/>
              </a:rPr>
              <a:t>Green markers</a:t>
            </a:r>
            <a:r>
              <a:rPr lang="en-US" sz="1800" dirty="0">
                <a:latin typeface="Calibri"/>
                <a:ea typeface="+mn-lt"/>
                <a:cs typeface="+mn-lt"/>
              </a:rPr>
              <a:t> indicate </a:t>
            </a:r>
            <a:r>
              <a:rPr lang="en-US" sz="1800" b="1" dirty="0">
                <a:latin typeface="Calibri"/>
                <a:ea typeface="+mn-lt"/>
                <a:cs typeface="+mn-lt"/>
              </a:rPr>
              <a:t>successful launches</a:t>
            </a:r>
            <a:endParaRPr lang="en-US" sz="1800">
              <a:latin typeface="Calibri"/>
              <a:ea typeface="Calibri"/>
              <a:cs typeface="Calibri"/>
            </a:endParaRPr>
          </a:p>
          <a:p>
            <a:r>
              <a:rPr lang="en-US" sz="1800" b="1" dirty="0">
                <a:latin typeface="Calibri"/>
                <a:ea typeface="+mn-lt"/>
                <a:cs typeface="+mn-lt"/>
              </a:rPr>
              <a:t>Red markers</a:t>
            </a:r>
            <a:r>
              <a:rPr lang="en-US" sz="1800" dirty="0">
                <a:latin typeface="Calibri"/>
                <a:ea typeface="+mn-lt"/>
                <a:cs typeface="+mn-lt"/>
              </a:rPr>
              <a:t> indicate </a:t>
            </a:r>
            <a:r>
              <a:rPr lang="en-US" sz="1800" b="1" dirty="0">
                <a:latin typeface="Calibri"/>
                <a:ea typeface="+mn-lt"/>
                <a:cs typeface="+mn-lt"/>
              </a:rPr>
              <a:t>unsuccessful launches</a:t>
            </a:r>
            <a:endParaRPr lang="en-US" sz="1800">
              <a:latin typeface="Calibri"/>
              <a:ea typeface="Calibri"/>
              <a:cs typeface="Calibri"/>
            </a:endParaRPr>
          </a:p>
          <a:p>
            <a:r>
              <a:rPr lang="en-US" sz="1800" dirty="0">
                <a:latin typeface="Calibri"/>
                <a:ea typeface="+mn-lt"/>
                <a:cs typeface="+mn-lt"/>
              </a:rPr>
              <a:t>At </a:t>
            </a:r>
            <a:r>
              <a:rPr lang="en-US" sz="1800" b="1" dirty="0">
                <a:latin typeface="Calibri"/>
                <a:ea typeface="+mn-lt"/>
                <a:cs typeface="+mn-lt"/>
              </a:rPr>
              <a:t>CCAFS SLC-40</a:t>
            </a:r>
            <a:r>
              <a:rPr lang="en-US" sz="1800" dirty="0">
                <a:latin typeface="Calibri"/>
                <a:ea typeface="+mn-lt"/>
                <a:cs typeface="+mn-lt"/>
              </a:rPr>
              <a:t>, the success rate is </a:t>
            </a:r>
            <a:r>
              <a:rPr lang="en-US" sz="1800" b="1" dirty="0">
                <a:latin typeface="Calibri"/>
                <a:ea typeface="+mn-lt"/>
                <a:cs typeface="+mn-lt"/>
              </a:rPr>
              <a:t>3 out of 7 launches</a:t>
            </a:r>
            <a:r>
              <a:rPr lang="en-US" sz="1800" dirty="0">
                <a:latin typeface="Calibri"/>
                <a:ea typeface="+mn-lt"/>
                <a:cs typeface="+mn-lt"/>
              </a:rPr>
              <a:t> → </a:t>
            </a:r>
            <a:r>
              <a:rPr lang="en-US" sz="1800" b="1" dirty="0">
                <a:latin typeface="Calibri"/>
                <a:ea typeface="+mn-lt"/>
                <a:cs typeface="+mn-lt"/>
              </a:rPr>
              <a:t>42.9%</a:t>
            </a:r>
            <a:endParaRPr lang="en-US" sz="1800" dirty="0">
              <a:latin typeface="Calibri"/>
            </a:endParaRPr>
          </a:p>
          <a:p>
            <a:endParaRPr lang="en-US" dirty="0"/>
          </a:p>
        </p:txBody>
      </p:sp>
      <p:pic>
        <p:nvPicPr>
          <p:cNvPr id="4" name="Picture 3" descr="A map of a city&#10;&#10;AI-generated content may be incorrect.">
            <a:extLst>
              <a:ext uri="{FF2B5EF4-FFF2-40B4-BE49-F238E27FC236}">
                <a16:creationId xmlns:a16="http://schemas.microsoft.com/office/drawing/2014/main" id="{3144F174-8EDC-C443-59E9-87CED0479B06}"/>
              </a:ext>
            </a:extLst>
          </p:cNvPr>
          <p:cNvPicPr>
            <a:picLocks noChangeAspect="1"/>
          </p:cNvPicPr>
          <p:nvPr/>
        </p:nvPicPr>
        <p:blipFill>
          <a:blip r:embed="rId2"/>
          <a:srcRect l="27294" r="18808"/>
          <a:stretch>
            <a:fillRect/>
          </a:stretch>
        </p:blipFill>
        <p:spPr>
          <a:xfrm>
            <a:off x="5671128" y="914399"/>
            <a:ext cx="6520872" cy="5353521"/>
          </a:xfrm>
          <a:prstGeom prst="rect">
            <a:avLst/>
          </a:prstGeom>
        </p:spPr>
      </p:pic>
      <p:cxnSp>
        <p:nvCxnSpPr>
          <p:cNvPr id="11" name="Straight Connector 10">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34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B0EC7-DFFA-3204-3576-43D1F9629C2A}"/>
              </a:ext>
            </a:extLst>
          </p:cNvPr>
          <p:cNvSpPr>
            <a:spLocks noGrp="1"/>
          </p:cNvSpPr>
          <p:nvPr>
            <p:ph type="title"/>
          </p:nvPr>
        </p:nvSpPr>
        <p:spPr>
          <a:xfrm>
            <a:off x="640079" y="914400"/>
            <a:ext cx="4261104" cy="1097280"/>
          </a:xfrm>
        </p:spPr>
        <p:txBody>
          <a:bodyPr anchor="t">
            <a:normAutofit/>
          </a:bodyPr>
          <a:lstStyle/>
          <a:p>
            <a:pPr>
              <a:lnSpc>
                <a:spcPct val="90000"/>
              </a:lnSpc>
            </a:pPr>
            <a:r>
              <a:rPr lang="en-US" sz="3600">
                <a:latin typeface="Calibri"/>
                <a:ea typeface="Tahoma"/>
                <a:cs typeface="Tahoma"/>
              </a:rPr>
              <a:t>Distance to Proximities</a:t>
            </a:r>
            <a:endParaRPr lang="en-US" sz="3600">
              <a:latin typeface="Calibri"/>
              <a:ea typeface="Calibri"/>
              <a:cs typeface="Calibri"/>
            </a:endParaRPr>
          </a:p>
        </p:txBody>
      </p:sp>
      <p:sp>
        <p:nvSpPr>
          <p:cNvPr id="3" name="Content Placeholder 2">
            <a:extLst>
              <a:ext uri="{FF2B5EF4-FFF2-40B4-BE49-F238E27FC236}">
                <a16:creationId xmlns:a16="http://schemas.microsoft.com/office/drawing/2014/main" id="{56164FE8-050E-F900-4E2A-FA0C7C2D9B4C}"/>
              </a:ext>
            </a:extLst>
          </p:cNvPr>
          <p:cNvSpPr>
            <a:spLocks noGrp="1"/>
          </p:cNvSpPr>
          <p:nvPr>
            <p:ph idx="1"/>
          </p:nvPr>
        </p:nvSpPr>
        <p:spPr>
          <a:xfrm>
            <a:off x="640079" y="2176036"/>
            <a:ext cx="4261104" cy="4121887"/>
          </a:xfrm>
        </p:spPr>
        <p:txBody>
          <a:bodyPr vert="horz" lIns="91440" tIns="45720" rIns="91440" bIns="45720" rtlCol="0">
            <a:normAutofit/>
          </a:bodyPr>
          <a:lstStyle/>
          <a:p>
            <a:r>
              <a:rPr lang="en-US">
                <a:latin typeface="Calibri"/>
                <a:ea typeface="+mn-lt"/>
                <a:cs typeface="+mn-lt"/>
              </a:rPr>
              <a:t>Launch site is </a:t>
            </a:r>
            <a:r>
              <a:rPr lang="en-US" b="1">
                <a:latin typeface="Calibri"/>
                <a:ea typeface="+mn-lt"/>
                <a:cs typeface="+mn-lt"/>
              </a:rPr>
              <a:t>close to railway, highway, and coastline</a:t>
            </a:r>
            <a:r>
              <a:rPr lang="en-US">
                <a:latin typeface="Calibri"/>
                <a:ea typeface="+mn-lt"/>
                <a:cs typeface="+mn-lt"/>
              </a:rPr>
              <a:t> for easy logistics</a:t>
            </a:r>
            <a:endParaRPr lang="en-US">
              <a:latin typeface="Calibri"/>
              <a:ea typeface="Calibri"/>
              <a:cs typeface="Calibri"/>
            </a:endParaRPr>
          </a:p>
          <a:p>
            <a:r>
              <a:rPr lang="en-US" b="1">
                <a:latin typeface="Calibri"/>
                <a:ea typeface="+mn-lt"/>
                <a:cs typeface="+mn-lt"/>
              </a:rPr>
              <a:t>Southern line points to the nearest city</a:t>
            </a:r>
            <a:r>
              <a:rPr lang="en-US">
                <a:latin typeface="Calibri"/>
                <a:ea typeface="+mn-lt"/>
                <a:cs typeface="+mn-lt"/>
              </a:rPr>
              <a:t>, ensuring a </a:t>
            </a:r>
            <a:r>
              <a:rPr lang="en-US" b="1">
                <a:latin typeface="Calibri"/>
                <a:ea typeface="+mn-lt"/>
                <a:cs typeface="+mn-lt"/>
              </a:rPr>
              <a:t>safe buffer distance</a:t>
            </a:r>
            <a:endParaRPr lang="en-US">
              <a:latin typeface="Calibri"/>
              <a:ea typeface="Calibri"/>
              <a:cs typeface="Calibri"/>
            </a:endParaRPr>
          </a:p>
          <a:p>
            <a:r>
              <a:rPr lang="en-US">
                <a:latin typeface="Calibri"/>
                <a:ea typeface="+mn-lt"/>
                <a:cs typeface="+mn-lt"/>
              </a:rPr>
              <a:t>Placement reflects </a:t>
            </a:r>
            <a:r>
              <a:rPr lang="en-US" b="1">
                <a:latin typeface="Calibri"/>
                <a:ea typeface="+mn-lt"/>
                <a:cs typeface="+mn-lt"/>
              </a:rPr>
              <a:t>strategic planning</a:t>
            </a:r>
            <a:r>
              <a:rPr lang="en-US">
                <a:latin typeface="Calibri"/>
                <a:ea typeface="+mn-lt"/>
                <a:cs typeface="+mn-lt"/>
              </a:rPr>
              <a:t> for accessibility and safety</a:t>
            </a:r>
            <a:endParaRPr lang="en-US">
              <a:latin typeface="Calibri"/>
              <a:ea typeface="Calibri"/>
              <a:cs typeface="Calibri"/>
            </a:endParaRPr>
          </a:p>
          <a:p>
            <a:endParaRPr lang="en-US">
              <a:latin typeface="Calibri"/>
              <a:ea typeface="Calibri"/>
              <a:cs typeface="Calibri"/>
            </a:endParaRPr>
          </a:p>
        </p:txBody>
      </p:sp>
      <p:pic>
        <p:nvPicPr>
          <p:cNvPr id="4" name="Picture 3">
            <a:extLst>
              <a:ext uri="{FF2B5EF4-FFF2-40B4-BE49-F238E27FC236}">
                <a16:creationId xmlns:a16="http://schemas.microsoft.com/office/drawing/2014/main" id="{A00AF194-D867-95AD-F05E-9784FA0175EF}"/>
              </a:ext>
            </a:extLst>
          </p:cNvPr>
          <p:cNvPicPr>
            <a:picLocks noChangeAspect="1"/>
          </p:cNvPicPr>
          <p:nvPr/>
        </p:nvPicPr>
        <p:blipFill>
          <a:blip r:embed="rId2"/>
          <a:srcRect l="24695" r="27497"/>
          <a:stretch>
            <a:fillRect/>
          </a:stretch>
        </p:blipFill>
        <p:spPr>
          <a:xfrm>
            <a:off x="5671128" y="914399"/>
            <a:ext cx="6520872" cy="5353521"/>
          </a:xfrm>
          <a:prstGeom prst="rect">
            <a:avLst/>
          </a:prstGeom>
        </p:spPr>
      </p:pic>
      <p:cxnSp>
        <p:nvCxnSpPr>
          <p:cNvPr id="11" name="Straight Connector 10">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7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cket launching at night with smoke and fire&#10;&#10;AI-generated content may be incorrect.">
            <a:extLst>
              <a:ext uri="{FF2B5EF4-FFF2-40B4-BE49-F238E27FC236}">
                <a16:creationId xmlns:a16="http://schemas.microsoft.com/office/drawing/2014/main" id="{76852989-E6D0-090A-80D9-C8AFCC4040DA}"/>
              </a:ext>
            </a:extLst>
          </p:cNvPr>
          <p:cNvPicPr>
            <a:picLocks noGrp="1" noChangeAspect="1"/>
          </p:cNvPicPr>
          <p:nvPr>
            <p:ph idx="1"/>
          </p:nvPr>
        </p:nvPicPr>
        <p:blipFill>
          <a:blip r:embed="rId2"/>
          <a:srcRect t="11067"/>
          <a:stretch>
            <a:fillRect/>
          </a:stretch>
        </p:blipFill>
        <p:spPr>
          <a:xfrm>
            <a:off x="1" y="1"/>
            <a:ext cx="12192000" cy="6857988"/>
          </a:xfrm>
          <a:prstGeom prst="rect">
            <a:avLst/>
          </a:prstGeom>
        </p:spPr>
      </p:pic>
      <p:sp>
        <p:nvSpPr>
          <p:cNvPr id="5" name="TextBox 4">
            <a:extLst>
              <a:ext uri="{FF2B5EF4-FFF2-40B4-BE49-F238E27FC236}">
                <a16:creationId xmlns:a16="http://schemas.microsoft.com/office/drawing/2014/main" id="{480A3B98-975C-9630-E1AF-8F9B90621805}"/>
              </a:ext>
            </a:extLst>
          </p:cNvPr>
          <p:cNvSpPr txBox="1"/>
          <p:nvPr/>
        </p:nvSpPr>
        <p:spPr>
          <a:xfrm>
            <a:off x="606490" y="2301551"/>
            <a:ext cx="51318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latin typeface="Calibri"/>
                <a:ea typeface="Calibri"/>
                <a:cs typeface="Calibri"/>
              </a:rPr>
              <a:t>Dashboards with </a:t>
            </a:r>
            <a:r>
              <a:rPr lang="en-US" sz="4000" dirty="0" err="1">
                <a:solidFill>
                  <a:schemeClr val="bg1"/>
                </a:solidFill>
                <a:latin typeface="Calibri"/>
                <a:ea typeface="Calibri"/>
                <a:cs typeface="Calibri"/>
              </a:rPr>
              <a:t>Plotly</a:t>
            </a:r>
            <a:endParaRPr lang="en-US" sz="4000" dirty="0">
              <a:solidFill>
                <a:schemeClr val="bg1"/>
              </a:solidFill>
              <a:latin typeface="Calibri"/>
              <a:ea typeface="Calibri"/>
              <a:cs typeface="Calibri"/>
            </a:endParaRPr>
          </a:p>
        </p:txBody>
      </p:sp>
    </p:spTree>
    <p:extLst>
      <p:ext uri="{BB962C8B-B14F-4D97-AF65-F5344CB8AC3E}">
        <p14:creationId xmlns:p14="http://schemas.microsoft.com/office/powerpoint/2010/main" val="1792101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8F84-7F9F-F28D-6153-040273781D85}"/>
              </a:ext>
            </a:extLst>
          </p:cNvPr>
          <p:cNvSpPr>
            <a:spLocks noGrp="1"/>
          </p:cNvSpPr>
          <p:nvPr>
            <p:ph type="title"/>
          </p:nvPr>
        </p:nvSpPr>
        <p:spPr/>
        <p:txBody>
          <a:bodyPr/>
          <a:lstStyle/>
          <a:p>
            <a:r>
              <a:rPr lang="en-US" sz="3200" dirty="0">
                <a:latin typeface="Calibri"/>
                <a:ea typeface="Tahoma"/>
                <a:cs typeface="Tahoma"/>
              </a:rPr>
              <a:t>Launch Success by Site</a:t>
            </a:r>
            <a:endParaRPr lang="en-US" sz="3200" b="0" dirty="0">
              <a:latin typeface="Calibri"/>
              <a:ea typeface="Tahoma"/>
              <a:cs typeface="Tahoma"/>
            </a:endParaRPr>
          </a:p>
          <a:p>
            <a:endParaRPr lang="en-US" dirty="0"/>
          </a:p>
        </p:txBody>
      </p:sp>
      <p:sp>
        <p:nvSpPr>
          <p:cNvPr id="3" name="Content Placeholder 2">
            <a:extLst>
              <a:ext uri="{FF2B5EF4-FFF2-40B4-BE49-F238E27FC236}">
                <a16:creationId xmlns:a16="http://schemas.microsoft.com/office/drawing/2014/main" id="{B6F0A406-2DF2-1354-FFC5-C042C4E84488}"/>
              </a:ext>
            </a:extLst>
          </p:cNvPr>
          <p:cNvSpPr>
            <a:spLocks noGrp="1"/>
          </p:cNvSpPr>
          <p:nvPr>
            <p:ph idx="1"/>
          </p:nvPr>
        </p:nvSpPr>
        <p:spPr>
          <a:xfrm>
            <a:off x="386080" y="2004520"/>
            <a:ext cx="10890928" cy="3566160"/>
          </a:xfrm>
        </p:spPr>
        <p:txBody>
          <a:bodyPr vert="horz" lIns="91440" tIns="45720" rIns="91440" bIns="45720" rtlCol="0" anchor="t">
            <a:normAutofit/>
          </a:bodyPr>
          <a:lstStyle/>
          <a:p>
            <a:r>
              <a:rPr lang="en-US" sz="1800" b="1" dirty="0">
                <a:latin typeface="Calibri"/>
                <a:ea typeface="+mn-lt"/>
                <a:cs typeface="+mn-lt"/>
              </a:rPr>
              <a:t>KSC LC-39A</a:t>
            </a:r>
            <a:r>
              <a:rPr lang="en-US" sz="1800" dirty="0">
                <a:latin typeface="Calibri"/>
                <a:ea typeface="+mn-lt"/>
                <a:cs typeface="+mn-lt"/>
              </a:rPr>
              <a:t> stands out as the </a:t>
            </a:r>
            <a:r>
              <a:rPr lang="en-US" sz="1800" b="1" dirty="0">
                <a:latin typeface="Calibri"/>
                <a:ea typeface="+mn-lt"/>
                <a:cs typeface="+mn-lt"/>
              </a:rPr>
              <a:t>top-performing launch site</a:t>
            </a:r>
            <a:r>
              <a:rPr lang="en-US" sz="1800" dirty="0">
                <a:latin typeface="Calibri"/>
                <a:ea typeface="+mn-lt"/>
                <a:cs typeface="+mn-lt"/>
              </a:rPr>
              <a:t>, contributing to </a:t>
            </a:r>
            <a:r>
              <a:rPr lang="en-US" sz="1800" b="1" dirty="0">
                <a:latin typeface="Calibri"/>
                <a:ea typeface="+mn-lt"/>
                <a:cs typeface="+mn-lt"/>
              </a:rPr>
              <a:t>41.2% of all successful missions</a:t>
            </a:r>
            <a:endParaRPr lang="en-US" sz="1800">
              <a:latin typeface="Calibri"/>
              <a:ea typeface="Calibri"/>
              <a:cs typeface="Calibri"/>
            </a:endParaRPr>
          </a:p>
          <a:p>
            <a:r>
              <a:rPr lang="en-US" sz="1800" dirty="0">
                <a:latin typeface="Calibri"/>
                <a:ea typeface="+mn-lt"/>
                <a:cs typeface="+mn-lt"/>
              </a:rPr>
              <a:t>This high success rate highlights </a:t>
            </a:r>
            <a:r>
              <a:rPr lang="en-US" sz="1800" b="1" dirty="0">
                <a:latin typeface="Calibri"/>
                <a:ea typeface="+mn-lt"/>
                <a:cs typeface="+mn-lt"/>
              </a:rPr>
              <a:t>operational reliability</a:t>
            </a:r>
            <a:r>
              <a:rPr lang="en-US" sz="1800" dirty="0">
                <a:latin typeface="Calibri"/>
                <a:ea typeface="+mn-lt"/>
                <a:cs typeface="+mn-lt"/>
              </a:rPr>
              <a:t> and </a:t>
            </a:r>
            <a:r>
              <a:rPr lang="en-US" sz="1800" b="1" dirty="0">
                <a:latin typeface="Calibri"/>
                <a:ea typeface="+mn-lt"/>
                <a:cs typeface="+mn-lt"/>
              </a:rPr>
              <a:t>mission-critical capabilities</a:t>
            </a:r>
            <a:r>
              <a:rPr lang="en-US" sz="1800" dirty="0">
                <a:latin typeface="Calibri"/>
                <a:ea typeface="+mn-lt"/>
                <a:cs typeface="+mn-lt"/>
              </a:rPr>
              <a:t> of the site</a:t>
            </a:r>
            <a:endParaRPr lang="en-US" sz="1800">
              <a:latin typeface="Calibri"/>
              <a:ea typeface="Calibri"/>
              <a:cs typeface="Calibri"/>
            </a:endParaRPr>
          </a:p>
          <a:p>
            <a:r>
              <a:rPr lang="en-US" sz="1800" dirty="0">
                <a:latin typeface="Calibri"/>
                <a:ea typeface="+mn-lt"/>
                <a:cs typeface="+mn-lt"/>
              </a:rPr>
              <a:t>Its strong track record reinforces SpaceX’s preference for KSC LC-39A in executing high-stakes launches</a:t>
            </a:r>
            <a:endParaRPr lang="en-US" sz="1800" dirty="0">
              <a:latin typeface="Calibri"/>
            </a:endParaRPr>
          </a:p>
          <a:p>
            <a:endParaRPr lang="en-US" dirty="0"/>
          </a:p>
        </p:txBody>
      </p:sp>
      <p:pic>
        <p:nvPicPr>
          <p:cNvPr id="4" name="Picture 3" descr="A pie chart with numbers and a few percentages&#10;&#10;AI-generated content may be incorrect.">
            <a:extLst>
              <a:ext uri="{FF2B5EF4-FFF2-40B4-BE49-F238E27FC236}">
                <a16:creationId xmlns:a16="http://schemas.microsoft.com/office/drawing/2014/main" id="{46FF8918-1B0C-B89F-48D5-DD1E210CB3A0}"/>
              </a:ext>
            </a:extLst>
          </p:cNvPr>
          <p:cNvPicPr>
            <a:picLocks noChangeAspect="1"/>
          </p:cNvPicPr>
          <p:nvPr/>
        </p:nvPicPr>
        <p:blipFill>
          <a:blip r:embed="rId2"/>
          <a:stretch>
            <a:fillRect/>
          </a:stretch>
        </p:blipFill>
        <p:spPr>
          <a:xfrm>
            <a:off x="1878369" y="3638550"/>
            <a:ext cx="6724650" cy="2628900"/>
          </a:xfrm>
          <a:prstGeom prst="rect">
            <a:avLst/>
          </a:prstGeom>
        </p:spPr>
      </p:pic>
    </p:spTree>
    <p:extLst>
      <p:ext uri="{BB962C8B-B14F-4D97-AF65-F5344CB8AC3E}">
        <p14:creationId xmlns:p14="http://schemas.microsoft.com/office/powerpoint/2010/main" val="931181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904B-1AA7-E59C-90CE-86A47A061ADB}"/>
              </a:ext>
            </a:extLst>
          </p:cNvPr>
          <p:cNvSpPr>
            <a:spLocks noGrp="1"/>
          </p:cNvSpPr>
          <p:nvPr>
            <p:ph type="title"/>
          </p:nvPr>
        </p:nvSpPr>
        <p:spPr/>
        <p:txBody>
          <a:bodyPr/>
          <a:lstStyle/>
          <a:p>
            <a:r>
              <a:rPr lang="en-US" dirty="0">
                <a:latin typeface="Tahoma"/>
                <a:ea typeface="Tahoma"/>
                <a:cs typeface="Tahoma"/>
              </a:rPr>
              <a:t>Launch Success for (KSC LC-29A)</a:t>
            </a:r>
            <a:endParaRPr lang="en-US" b="0" dirty="0">
              <a:latin typeface="Tahoma"/>
              <a:ea typeface="Tahoma"/>
              <a:cs typeface="Tahoma"/>
            </a:endParaRPr>
          </a:p>
          <a:p>
            <a:endParaRPr lang="en-US" dirty="0"/>
          </a:p>
        </p:txBody>
      </p:sp>
      <p:sp>
        <p:nvSpPr>
          <p:cNvPr id="3" name="Content Placeholder 2">
            <a:extLst>
              <a:ext uri="{FF2B5EF4-FFF2-40B4-BE49-F238E27FC236}">
                <a16:creationId xmlns:a16="http://schemas.microsoft.com/office/drawing/2014/main" id="{49F52DA5-F869-D176-62AA-0704C49C587F}"/>
              </a:ext>
            </a:extLst>
          </p:cNvPr>
          <p:cNvSpPr>
            <a:spLocks noGrp="1"/>
          </p:cNvSpPr>
          <p:nvPr>
            <p:ph idx="1"/>
          </p:nvPr>
        </p:nvSpPr>
        <p:spPr>
          <a:xfrm>
            <a:off x="640080" y="2274884"/>
            <a:ext cx="10890928" cy="3566160"/>
          </a:xfrm>
        </p:spPr>
        <p:txBody>
          <a:bodyPr vert="horz" lIns="91440" tIns="45720" rIns="91440" bIns="45720" rtlCol="0" anchor="t">
            <a:normAutofit/>
          </a:bodyPr>
          <a:lstStyle/>
          <a:p>
            <a:r>
              <a:rPr lang="en-US" sz="1800" b="1" dirty="0">
                <a:latin typeface="Calibri"/>
                <a:ea typeface="+mn-lt"/>
                <a:cs typeface="+mn-lt"/>
              </a:rPr>
              <a:t>KSC LC-39A</a:t>
            </a:r>
            <a:r>
              <a:rPr lang="en-US" sz="1800" dirty="0">
                <a:latin typeface="Calibri"/>
                <a:ea typeface="+mn-lt"/>
                <a:cs typeface="+mn-lt"/>
              </a:rPr>
              <a:t> holds the </a:t>
            </a:r>
            <a:r>
              <a:rPr lang="en-US" sz="1800" b="1" dirty="0">
                <a:latin typeface="Calibri"/>
                <a:ea typeface="+mn-lt"/>
                <a:cs typeface="+mn-lt"/>
              </a:rPr>
              <a:t>highest success rate</a:t>
            </a:r>
            <a:r>
              <a:rPr lang="en-US" sz="1800" dirty="0">
                <a:latin typeface="Calibri"/>
                <a:ea typeface="+mn-lt"/>
                <a:cs typeface="+mn-lt"/>
              </a:rPr>
              <a:t> among all launch sites at </a:t>
            </a:r>
            <a:r>
              <a:rPr lang="en-US" sz="1800" b="1" dirty="0">
                <a:latin typeface="Calibri"/>
                <a:ea typeface="+mn-lt"/>
                <a:cs typeface="+mn-lt"/>
              </a:rPr>
              <a:t>76.9%</a:t>
            </a:r>
            <a:endParaRPr lang="en-US" sz="1800" dirty="0">
              <a:latin typeface="Calibri"/>
              <a:ea typeface="Calibri"/>
              <a:cs typeface="Calibri"/>
            </a:endParaRPr>
          </a:p>
          <a:p>
            <a:r>
              <a:rPr lang="en-US" sz="1800" dirty="0">
                <a:latin typeface="Calibri"/>
                <a:ea typeface="+mn-lt"/>
                <a:cs typeface="+mn-lt"/>
              </a:rPr>
              <a:t>Out of </a:t>
            </a:r>
            <a:r>
              <a:rPr lang="en-US" sz="1800" b="1" dirty="0">
                <a:latin typeface="Calibri"/>
                <a:ea typeface="+mn-lt"/>
                <a:cs typeface="+mn-lt"/>
              </a:rPr>
              <a:t>13 total launches</a:t>
            </a:r>
            <a:r>
              <a:rPr lang="en-US" sz="1800" dirty="0">
                <a:latin typeface="Calibri"/>
                <a:ea typeface="+mn-lt"/>
                <a:cs typeface="+mn-lt"/>
              </a:rPr>
              <a:t>, </a:t>
            </a:r>
            <a:r>
              <a:rPr lang="en-US" sz="1800" b="1" dirty="0">
                <a:latin typeface="Calibri"/>
                <a:ea typeface="+mn-lt"/>
                <a:cs typeface="+mn-lt"/>
              </a:rPr>
              <a:t>10 were successful</a:t>
            </a:r>
            <a:r>
              <a:rPr lang="en-US" sz="1800" dirty="0">
                <a:latin typeface="Calibri"/>
                <a:ea typeface="+mn-lt"/>
                <a:cs typeface="+mn-lt"/>
              </a:rPr>
              <a:t> and only </a:t>
            </a:r>
            <a:r>
              <a:rPr lang="en-US" sz="1800" b="1" dirty="0">
                <a:latin typeface="Calibri"/>
                <a:ea typeface="+mn-lt"/>
                <a:cs typeface="+mn-lt"/>
              </a:rPr>
              <a:t>3 ended in failure</a:t>
            </a:r>
            <a:endParaRPr lang="en-US" sz="1800" dirty="0">
              <a:latin typeface="Calibri"/>
              <a:ea typeface="Calibri"/>
              <a:cs typeface="Calibri"/>
            </a:endParaRPr>
          </a:p>
          <a:p>
            <a:r>
              <a:rPr lang="en-US" sz="1800" dirty="0">
                <a:latin typeface="Calibri"/>
                <a:ea typeface="+mn-lt"/>
                <a:cs typeface="+mn-lt"/>
              </a:rPr>
              <a:t>This highlights KSC LC-39A's </a:t>
            </a:r>
            <a:r>
              <a:rPr lang="en-US" sz="1800" b="1" dirty="0">
                <a:latin typeface="Calibri"/>
                <a:ea typeface="+mn-lt"/>
                <a:cs typeface="+mn-lt"/>
              </a:rPr>
              <a:t>strong reliability</a:t>
            </a:r>
            <a:r>
              <a:rPr lang="en-US" sz="1800" dirty="0">
                <a:latin typeface="Calibri"/>
                <a:ea typeface="+mn-lt"/>
                <a:cs typeface="+mn-lt"/>
              </a:rPr>
              <a:t> and role in SpaceX’s most successful missions</a:t>
            </a:r>
            <a:endParaRPr lang="en-US" sz="1800" dirty="0">
              <a:latin typeface="Calibri"/>
              <a:ea typeface="Calibri"/>
              <a:cs typeface="Calibri"/>
            </a:endParaRPr>
          </a:p>
          <a:p>
            <a:endParaRPr lang="en-US" sz="1800" dirty="0">
              <a:latin typeface="Calibri"/>
              <a:ea typeface="Calibri"/>
              <a:cs typeface="Calibri"/>
            </a:endParaRPr>
          </a:p>
        </p:txBody>
      </p:sp>
      <p:pic>
        <p:nvPicPr>
          <p:cNvPr id="4" name="Picture 3" descr="A pie chart with a number of data&#10;&#10;AI-generated content may be incorrect.">
            <a:extLst>
              <a:ext uri="{FF2B5EF4-FFF2-40B4-BE49-F238E27FC236}">
                <a16:creationId xmlns:a16="http://schemas.microsoft.com/office/drawing/2014/main" id="{04F8C7A3-C2D8-62ED-F58D-D961B36D545B}"/>
              </a:ext>
            </a:extLst>
          </p:cNvPr>
          <p:cNvPicPr>
            <a:picLocks noChangeAspect="1"/>
          </p:cNvPicPr>
          <p:nvPr/>
        </p:nvPicPr>
        <p:blipFill>
          <a:blip r:embed="rId2"/>
          <a:stretch>
            <a:fillRect/>
          </a:stretch>
        </p:blipFill>
        <p:spPr>
          <a:xfrm>
            <a:off x="1804912" y="3737882"/>
            <a:ext cx="7350189" cy="2647950"/>
          </a:xfrm>
          <a:prstGeom prst="rect">
            <a:avLst/>
          </a:prstGeom>
        </p:spPr>
      </p:pic>
    </p:spTree>
    <p:extLst>
      <p:ext uri="{BB962C8B-B14F-4D97-AF65-F5344CB8AC3E}">
        <p14:creationId xmlns:p14="http://schemas.microsoft.com/office/powerpoint/2010/main" val="1095527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58B4C1-C79D-7D85-1C0E-26AC49403632}"/>
              </a:ext>
            </a:extLst>
          </p:cNvPr>
          <p:cNvSpPr>
            <a:spLocks noGrp="1"/>
          </p:cNvSpPr>
          <p:nvPr>
            <p:ph type="title"/>
          </p:nvPr>
        </p:nvSpPr>
        <p:spPr>
          <a:xfrm>
            <a:off x="640080" y="914399"/>
            <a:ext cx="10847494" cy="1171069"/>
          </a:xfrm>
        </p:spPr>
        <p:txBody>
          <a:bodyPr anchor="t">
            <a:normAutofit/>
          </a:bodyPr>
          <a:lstStyle/>
          <a:p>
            <a:r>
              <a:rPr lang="en-US" b="0">
                <a:latin typeface="Calibri"/>
                <a:ea typeface="+mj-lt"/>
                <a:cs typeface="+mj-lt"/>
              </a:rPr>
              <a:t>Success Rate by Booster Version and Payload Range</a:t>
            </a:r>
            <a:endParaRPr lang="en-US">
              <a:latin typeface="Calibri"/>
              <a:ea typeface="Calibri"/>
              <a:cs typeface="Calibri"/>
            </a:endParaRPr>
          </a:p>
        </p:txBody>
      </p:sp>
      <p:pic>
        <p:nvPicPr>
          <p:cNvPr id="4" name="Picture 3">
            <a:extLst>
              <a:ext uri="{FF2B5EF4-FFF2-40B4-BE49-F238E27FC236}">
                <a16:creationId xmlns:a16="http://schemas.microsoft.com/office/drawing/2014/main" id="{6A4BEEAA-C370-FFD8-DB19-775793355A1F}"/>
              </a:ext>
            </a:extLst>
          </p:cNvPr>
          <p:cNvPicPr>
            <a:picLocks noChangeAspect="1"/>
          </p:cNvPicPr>
          <p:nvPr/>
        </p:nvPicPr>
        <p:blipFill>
          <a:blip r:embed="rId2"/>
          <a:stretch>
            <a:fillRect/>
          </a:stretch>
        </p:blipFill>
        <p:spPr>
          <a:xfrm>
            <a:off x="83415" y="2428630"/>
            <a:ext cx="6837846" cy="2747080"/>
          </a:xfrm>
          <a:prstGeom prst="rect">
            <a:avLst/>
          </a:prstGeom>
        </p:spPr>
      </p:pic>
      <p:sp>
        <p:nvSpPr>
          <p:cNvPr id="3" name="Content Placeholder 2">
            <a:extLst>
              <a:ext uri="{FF2B5EF4-FFF2-40B4-BE49-F238E27FC236}">
                <a16:creationId xmlns:a16="http://schemas.microsoft.com/office/drawing/2014/main" id="{3748FB9A-103A-6BB5-6A5F-9621BF41AF8B}"/>
              </a:ext>
            </a:extLst>
          </p:cNvPr>
          <p:cNvSpPr>
            <a:spLocks noGrp="1"/>
          </p:cNvSpPr>
          <p:nvPr>
            <p:ph idx="1"/>
          </p:nvPr>
        </p:nvSpPr>
        <p:spPr>
          <a:xfrm>
            <a:off x="6915150" y="2256287"/>
            <a:ext cx="4563618" cy="3760459"/>
          </a:xfrm>
        </p:spPr>
        <p:txBody>
          <a:bodyPr vert="horz" lIns="91440" tIns="45720" rIns="91440" bIns="45720" rtlCol="0" anchor="t">
            <a:normAutofit/>
          </a:bodyPr>
          <a:lstStyle/>
          <a:p>
            <a:r>
              <a:rPr lang="en-US" b="1">
                <a:latin typeface="Calibri"/>
                <a:ea typeface="+mn-lt"/>
                <a:cs typeface="+mn-lt"/>
              </a:rPr>
              <a:t>Boosters carrying payloads between 2,000 kg and 5,000 kg</a:t>
            </a:r>
            <a:r>
              <a:rPr lang="en-US">
                <a:latin typeface="Calibri"/>
                <a:ea typeface="+mn-lt"/>
                <a:cs typeface="+mn-lt"/>
              </a:rPr>
              <a:t> show the </a:t>
            </a:r>
            <a:r>
              <a:rPr lang="en-US" b="1">
                <a:latin typeface="Calibri"/>
                <a:ea typeface="+mn-lt"/>
                <a:cs typeface="+mn-lt"/>
              </a:rPr>
              <a:t>highest success rate</a:t>
            </a:r>
            <a:endParaRPr lang="en-US">
              <a:latin typeface="Calibri"/>
              <a:ea typeface="Calibri"/>
              <a:cs typeface="Calibri"/>
            </a:endParaRPr>
          </a:p>
          <a:p>
            <a:r>
              <a:rPr lang="en-US">
                <a:latin typeface="Calibri"/>
                <a:ea typeface="+mn-lt"/>
                <a:cs typeface="+mn-lt"/>
              </a:rPr>
              <a:t>Outcomes are encoded as:</a:t>
            </a:r>
            <a:br>
              <a:rPr lang="en-US">
                <a:latin typeface="Calibri"/>
                <a:ea typeface="+mn-lt"/>
                <a:cs typeface="+mn-lt"/>
              </a:rPr>
            </a:br>
            <a:r>
              <a:rPr lang="en-US">
                <a:latin typeface="Calibri"/>
                <a:ea typeface="+mn-lt"/>
                <a:cs typeface="+mn-lt"/>
              </a:rPr>
              <a:t> ‣ </a:t>
            </a:r>
            <a:r>
              <a:rPr lang="en-US" b="1">
                <a:latin typeface="Calibri"/>
                <a:ea typeface="+mn-lt"/>
                <a:cs typeface="+mn-lt"/>
              </a:rPr>
              <a:t>1 = Successful</a:t>
            </a:r>
            <a:br>
              <a:rPr lang="en-US" b="1">
                <a:latin typeface="Calibri"/>
                <a:ea typeface="+mn-lt"/>
                <a:cs typeface="+mn-lt"/>
              </a:rPr>
            </a:br>
            <a:r>
              <a:rPr lang="en-US" b="1">
                <a:latin typeface="Calibri"/>
                <a:ea typeface="+mn-lt"/>
                <a:cs typeface="+mn-lt"/>
              </a:rPr>
              <a:t> ‣ 0 = Unsuccessful</a:t>
            </a:r>
            <a:endParaRPr lang="en-US">
              <a:latin typeface="Calibri"/>
              <a:ea typeface="Calibri"/>
              <a:cs typeface="Calibri"/>
            </a:endParaRPr>
          </a:p>
          <a:p>
            <a:r>
              <a:rPr lang="en-US">
                <a:latin typeface="Calibri"/>
                <a:ea typeface="+mn-lt"/>
                <a:cs typeface="+mn-lt"/>
              </a:rPr>
              <a:t>Indicates an </a:t>
            </a:r>
            <a:r>
              <a:rPr lang="en-US" b="1">
                <a:latin typeface="Calibri"/>
                <a:ea typeface="+mn-lt"/>
                <a:cs typeface="+mn-lt"/>
              </a:rPr>
              <a:t>optimal payload range</a:t>
            </a:r>
            <a:r>
              <a:rPr lang="en-US">
                <a:latin typeface="Calibri"/>
                <a:ea typeface="+mn-lt"/>
                <a:cs typeface="+mn-lt"/>
              </a:rPr>
              <a:t> for maximizing mission success</a:t>
            </a:r>
            <a:endParaRPr lang="en-US">
              <a:latin typeface="Calibri"/>
              <a:ea typeface="Calibri"/>
              <a:cs typeface="Calibri"/>
            </a:endParaRPr>
          </a:p>
          <a:p>
            <a:endParaRPr lang="en-US">
              <a:latin typeface="Calibri"/>
              <a:ea typeface="Calibri"/>
              <a:cs typeface="Calibri"/>
            </a:endParaRPr>
          </a:p>
        </p:txBody>
      </p:sp>
      <p:cxnSp>
        <p:nvCxnSpPr>
          <p:cNvPr id="11" name="Straight Connector 10">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991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pace shuttle flying over the earth&#10;&#10;AI-generated content may be incorrect.">
            <a:extLst>
              <a:ext uri="{FF2B5EF4-FFF2-40B4-BE49-F238E27FC236}">
                <a16:creationId xmlns:a16="http://schemas.microsoft.com/office/drawing/2014/main" id="{6C6CDBE1-39B2-0195-60FF-33E75C9BD747}"/>
              </a:ext>
            </a:extLst>
          </p:cNvPr>
          <p:cNvPicPr>
            <a:picLocks noGrp="1" noChangeAspect="1"/>
          </p:cNvPicPr>
          <p:nvPr>
            <p:ph idx="1"/>
          </p:nvPr>
        </p:nvPicPr>
        <p:blipFill>
          <a:blip r:embed="rId2"/>
          <a:srcRect/>
          <a:stretch>
            <a:fillRect/>
          </a:stretch>
        </p:blipFill>
        <p:spPr>
          <a:xfrm>
            <a:off x="1" y="1"/>
            <a:ext cx="12192000" cy="6857988"/>
          </a:xfrm>
          <a:prstGeom prst="rect">
            <a:avLst/>
          </a:prstGeom>
        </p:spPr>
      </p:pic>
      <p:sp>
        <p:nvSpPr>
          <p:cNvPr id="5" name="TextBox 4">
            <a:extLst>
              <a:ext uri="{FF2B5EF4-FFF2-40B4-BE49-F238E27FC236}">
                <a16:creationId xmlns:a16="http://schemas.microsoft.com/office/drawing/2014/main" id="{1BA8C8FF-6AC6-779A-2B91-21DAA78CE35E}"/>
              </a:ext>
            </a:extLst>
          </p:cNvPr>
          <p:cNvSpPr txBox="1"/>
          <p:nvPr/>
        </p:nvSpPr>
        <p:spPr>
          <a:xfrm>
            <a:off x="190068" y="3284721"/>
            <a:ext cx="35819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DBE4F7"/>
                </a:solidFill>
                <a:latin typeface="Calibri"/>
                <a:ea typeface="Calibri"/>
                <a:cs typeface="Calibri"/>
              </a:rPr>
              <a:t>Predictive Analysis </a:t>
            </a:r>
          </a:p>
        </p:txBody>
      </p:sp>
    </p:spTree>
    <p:extLst>
      <p:ext uri="{BB962C8B-B14F-4D97-AF65-F5344CB8AC3E}">
        <p14:creationId xmlns:p14="http://schemas.microsoft.com/office/powerpoint/2010/main" val="380707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333F-B664-668A-F0B6-A7DE9B1847CA}"/>
              </a:ext>
            </a:extLst>
          </p:cNvPr>
          <p:cNvSpPr>
            <a:spLocks noGrp="1"/>
          </p:cNvSpPr>
          <p:nvPr>
            <p:ph type="title"/>
          </p:nvPr>
        </p:nvSpPr>
        <p:spPr>
          <a:xfrm>
            <a:off x="640079" y="1032934"/>
            <a:ext cx="10890929" cy="1097280"/>
          </a:xfrm>
        </p:spPr>
        <p:txBody>
          <a:bodyPr/>
          <a:lstStyle/>
          <a:p>
            <a:r>
              <a:rPr lang="en-US" dirty="0"/>
              <a:t>Classification Accuracy </a:t>
            </a:r>
          </a:p>
        </p:txBody>
      </p:sp>
      <p:sp>
        <p:nvSpPr>
          <p:cNvPr id="3" name="Content Placeholder 2">
            <a:extLst>
              <a:ext uri="{FF2B5EF4-FFF2-40B4-BE49-F238E27FC236}">
                <a16:creationId xmlns:a16="http://schemas.microsoft.com/office/drawing/2014/main" id="{AA790881-EEF0-B057-9225-FFA23CD2F481}"/>
              </a:ext>
            </a:extLst>
          </p:cNvPr>
          <p:cNvSpPr>
            <a:spLocks noGrp="1"/>
          </p:cNvSpPr>
          <p:nvPr>
            <p:ph idx="1"/>
          </p:nvPr>
        </p:nvSpPr>
        <p:spPr>
          <a:xfrm>
            <a:off x="640080" y="1810996"/>
            <a:ext cx="10890928" cy="3566160"/>
          </a:xfrm>
        </p:spPr>
        <p:txBody>
          <a:bodyPr vert="horz" lIns="91440" tIns="45720" rIns="91440" bIns="45720" rtlCol="0" anchor="t">
            <a:normAutofit/>
          </a:bodyPr>
          <a:lstStyle/>
          <a:p>
            <a:pPr marL="0" indent="0">
              <a:buNone/>
            </a:pPr>
            <a:r>
              <a:rPr lang="en-US" sz="1400" b="1">
                <a:latin typeface="Calibri"/>
                <a:ea typeface="Calibri"/>
                <a:cs typeface="Calibri"/>
              </a:rPr>
              <a:t>Model Accuracy and Performance Comparison</a:t>
            </a:r>
            <a:endParaRPr lang="en-US" sz="1400" dirty="0">
              <a:latin typeface="Calibri"/>
              <a:ea typeface="Calibri"/>
              <a:cs typeface="Calibri"/>
            </a:endParaRPr>
          </a:p>
          <a:p>
            <a:r>
              <a:rPr lang="en-US" sz="1400">
                <a:latin typeface="Calibri"/>
                <a:ea typeface="+mn-lt"/>
                <a:cs typeface="+mn-lt"/>
              </a:rPr>
              <a:t>All models achieved </a:t>
            </a:r>
            <a:r>
              <a:rPr lang="en-US" sz="1400" b="1">
                <a:latin typeface="Calibri"/>
                <a:ea typeface="+mn-lt"/>
                <a:cs typeface="+mn-lt"/>
              </a:rPr>
              <a:t>similar accuracy and scores</a:t>
            </a:r>
            <a:r>
              <a:rPr lang="en-US" sz="1400">
                <a:latin typeface="Calibri"/>
                <a:ea typeface="+mn-lt"/>
                <a:cs typeface="+mn-lt"/>
              </a:rPr>
              <a:t>, likely due to the </a:t>
            </a:r>
            <a:r>
              <a:rPr lang="en-US" sz="1400" b="1">
                <a:latin typeface="Calibri"/>
                <a:ea typeface="+mn-lt"/>
                <a:cs typeface="+mn-lt"/>
              </a:rPr>
              <a:t>limited dataset size</a:t>
            </a:r>
            <a:endParaRPr lang="en-US" sz="1400" dirty="0">
              <a:latin typeface="Calibri"/>
              <a:ea typeface="Calibri"/>
              <a:cs typeface="Calibri"/>
            </a:endParaRPr>
          </a:p>
          <a:p>
            <a:r>
              <a:rPr lang="en-US" sz="1400" b="1" dirty="0">
                <a:latin typeface="Calibri"/>
                <a:ea typeface="+mn-lt"/>
                <a:cs typeface="+mn-lt"/>
              </a:rPr>
              <a:t>Decision Tree</a:t>
            </a:r>
            <a:r>
              <a:rPr lang="en-US" sz="1400" dirty="0">
                <a:latin typeface="Calibri"/>
                <a:ea typeface="+mn-lt"/>
                <a:cs typeface="+mn-lt"/>
              </a:rPr>
              <a:t> performed </a:t>
            </a:r>
            <a:r>
              <a:rPr lang="en-US" sz="1400" b="1" dirty="0">
                <a:latin typeface="Calibri"/>
                <a:ea typeface="+mn-lt"/>
                <a:cs typeface="+mn-lt"/>
              </a:rPr>
              <a:t>slightly better</a:t>
            </a:r>
            <a:r>
              <a:rPr lang="en-US" sz="1400" dirty="0">
                <a:latin typeface="Calibri"/>
                <a:ea typeface="+mn-lt"/>
                <a:cs typeface="+mn-lt"/>
              </a:rPr>
              <a:t> based on </a:t>
            </a:r>
            <a:r>
              <a:rPr lang="en-US" sz="1400" dirty="0">
                <a:latin typeface="Calibri"/>
                <a:ea typeface="Calibri"/>
                <a:cs typeface="Calibri"/>
              </a:rPr>
              <a:t>.</a:t>
            </a:r>
            <a:r>
              <a:rPr lang="en-US" sz="1400" err="1">
                <a:latin typeface="Calibri"/>
                <a:ea typeface="Calibri"/>
                <a:cs typeface="Calibri"/>
              </a:rPr>
              <a:t>best_score</a:t>
            </a:r>
            <a:r>
              <a:rPr lang="en-US" sz="1400" dirty="0">
                <a:latin typeface="Calibri"/>
                <a:ea typeface="Calibri"/>
                <a:cs typeface="Calibri"/>
              </a:rPr>
              <a:t>_</a:t>
            </a:r>
          </a:p>
          <a:p>
            <a:r>
              <a:rPr lang="en-US" sz="1400" dirty="0">
                <a:latin typeface="Calibri"/>
                <a:ea typeface="Calibri"/>
                <a:cs typeface="Calibri"/>
              </a:rPr>
              <a:t>.</a:t>
            </a:r>
            <a:r>
              <a:rPr lang="en-US" sz="1400" err="1">
                <a:latin typeface="Calibri"/>
                <a:ea typeface="Calibri"/>
                <a:cs typeface="Calibri"/>
              </a:rPr>
              <a:t>best_score</a:t>
            </a:r>
            <a:r>
              <a:rPr lang="en-US" sz="1400" dirty="0">
                <a:latin typeface="Calibri"/>
                <a:ea typeface="Calibri"/>
                <a:cs typeface="Calibri"/>
              </a:rPr>
              <a:t>_</a:t>
            </a:r>
            <a:r>
              <a:rPr lang="en-US" sz="1400" dirty="0">
                <a:latin typeface="Calibri"/>
                <a:ea typeface="+mn-lt"/>
                <a:cs typeface="+mn-lt"/>
              </a:rPr>
              <a:t> represents the </a:t>
            </a:r>
            <a:r>
              <a:rPr lang="en-US" sz="1400" b="1" dirty="0">
                <a:latin typeface="Calibri"/>
                <a:ea typeface="+mn-lt"/>
                <a:cs typeface="+mn-lt"/>
              </a:rPr>
              <a:t>average accuracy across all cross-validation folds</a:t>
            </a:r>
            <a:r>
              <a:rPr lang="en-US" sz="1400" dirty="0">
                <a:latin typeface="Calibri"/>
                <a:ea typeface="+mn-lt"/>
                <a:cs typeface="+mn-lt"/>
              </a:rPr>
              <a:t> for each parameter set</a:t>
            </a:r>
            <a:endParaRPr lang="en-US" sz="1400" dirty="0">
              <a:latin typeface="Calibri"/>
              <a:ea typeface="Calibri"/>
              <a:cs typeface="Calibri"/>
            </a:endParaRPr>
          </a:p>
          <a:p>
            <a:r>
              <a:rPr lang="en-US" sz="1400" dirty="0">
                <a:latin typeface="Calibri"/>
                <a:ea typeface="+mn-lt"/>
                <a:cs typeface="+mn-lt"/>
              </a:rPr>
              <a:t>Highlights the need for </a:t>
            </a:r>
            <a:r>
              <a:rPr lang="en-US" sz="1400" b="1" dirty="0">
                <a:latin typeface="Calibri"/>
                <a:ea typeface="+mn-lt"/>
                <a:cs typeface="+mn-lt"/>
              </a:rPr>
              <a:t>more data</a:t>
            </a:r>
            <a:r>
              <a:rPr lang="en-US" sz="1400" dirty="0">
                <a:latin typeface="Calibri"/>
                <a:ea typeface="+mn-lt"/>
                <a:cs typeface="+mn-lt"/>
              </a:rPr>
              <a:t> to better distinguish model performance</a:t>
            </a:r>
            <a:endParaRPr lang="en-US" sz="1400" dirty="0">
              <a:latin typeface="Calibri"/>
            </a:endParaRPr>
          </a:p>
          <a:p>
            <a:endParaRPr lang="en-US" dirty="0"/>
          </a:p>
        </p:txBody>
      </p:sp>
      <p:pic>
        <p:nvPicPr>
          <p:cNvPr id="4" name="Picture 3" descr="A screenshot of a calculator&#10;&#10;AI-generated content may be incorrect.">
            <a:extLst>
              <a:ext uri="{FF2B5EF4-FFF2-40B4-BE49-F238E27FC236}">
                <a16:creationId xmlns:a16="http://schemas.microsoft.com/office/drawing/2014/main" id="{566122E8-95BC-E4CD-F916-902D5FDAD72C}"/>
              </a:ext>
            </a:extLst>
          </p:cNvPr>
          <p:cNvPicPr>
            <a:picLocks noChangeAspect="1"/>
          </p:cNvPicPr>
          <p:nvPr/>
        </p:nvPicPr>
        <p:blipFill>
          <a:blip r:embed="rId2"/>
          <a:stretch>
            <a:fillRect/>
          </a:stretch>
        </p:blipFill>
        <p:spPr>
          <a:xfrm>
            <a:off x="7587828" y="1581539"/>
            <a:ext cx="4496383" cy="1331167"/>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C6252C47-DD85-E266-1ED4-409BC9DAA137}"/>
              </a:ext>
            </a:extLst>
          </p:cNvPr>
          <p:cNvPicPr>
            <a:picLocks noChangeAspect="1"/>
          </p:cNvPicPr>
          <p:nvPr/>
        </p:nvPicPr>
        <p:blipFill>
          <a:blip r:embed="rId3"/>
          <a:stretch>
            <a:fillRect/>
          </a:stretch>
        </p:blipFill>
        <p:spPr>
          <a:xfrm>
            <a:off x="643229" y="3733412"/>
            <a:ext cx="10882215" cy="2532483"/>
          </a:xfrm>
          <a:prstGeom prst="rect">
            <a:avLst/>
          </a:prstGeom>
        </p:spPr>
      </p:pic>
    </p:spTree>
    <p:extLst>
      <p:ext uri="{BB962C8B-B14F-4D97-AF65-F5344CB8AC3E}">
        <p14:creationId xmlns:p14="http://schemas.microsoft.com/office/powerpoint/2010/main" val="228287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FC00B-0490-5C3A-699E-2E7791E45C74}"/>
              </a:ext>
            </a:extLst>
          </p:cNvPr>
          <p:cNvSpPr>
            <a:spLocks noGrp="1"/>
          </p:cNvSpPr>
          <p:nvPr>
            <p:ph type="title"/>
          </p:nvPr>
        </p:nvSpPr>
        <p:spPr>
          <a:xfrm>
            <a:off x="640080" y="1371600"/>
            <a:ext cx="5852160" cy="1097280"/>
          </a:xfrm>
        </p:spPr>
        <p:txBody>
          <a:bodyPr anchor="t">
            <a:normAutofit/>
          </a:bodyPr>
          <a:lstStyle/>
          <a:p>
            <a:r>
              <a:rPr lang="en-US">
                <a:latin typeface="Calibri"/>
                <a:ea typeface="Calibri"/>
                <a:cs typeface="Calibri"/>
              </a:rPr>
              <a:t>Introduction</a:t>
            </a:r>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634742-7C47-DCCC-AE7B-ABD49915D8B7}"/>
              </a:ext>
            </a:extLst>
          </p:cNvPr>
          <p:cNvSpPr>
            <a:spLocks noGrp="1"/>
          </p:cNvSpPr>
          <p:nvPr>
            <p:ph idx="1"/>
          </p:nvPr>
        </p:nvSpPr>
        <p:spPr>
          <a:xfrm>
            <a:off x="640080" y="2633236"/>
            <a:ext cx="5852160" cy="3664685"/>
          </a:xfrm>
        </p:spPr>
        <p:txBody>
          <a:bodyPr vert="horz" lIns="91440" tIns="45720" rIns="91440" bIns="45720" rtlCol="0">
            <a:normAutofit/>
          </a:bodyPr>
          <a:lstStyle/>
          <a:p>
            <a:pPr>
              <a:lnSpc>
                <a:spcPct val="110000"/>
              </a:lnSpc>
            </a:pPr>
            <a:r>
              <a:rPr lang="en-US">
                <a:latin typeface="Calibri"/>
                <a:ea typeface="+mn-lt"/>
                <a:cs typeface="+mn-lt"/>
              </a:rPr>
              <a:t>Here, we'll predict if the Falcon 9's first stage will land safely. Due in large part to SpaceX's ability to reuse the first stage, the company advertises Falcon 9 rocket launches on its website for 62 million dollars, whereas other companies charge up to 165 million dollars per. Thus, we can calculate the launch cost if we can predict whether the first stage will land. If a different business want to bid against SpaceX for a rocket launch, they can utilize this information.</a:t>
            </a:r>
            <a:endParaRPr lang="en-US">
              <a:latin typeface="Calibri"/>
              <a:ea typeface="Source Sans Pro"/>
              <a:cs typeface="Calibri"/>
            </a:endParaRPr>
          </a:p>
        </p:txBody>
      </p:sp>
      <p:pic>
        <p:nvPicPr>
          <p:cNvPr id="4" name="Picture 3" descr="A rocket launching in the sky&#10;&#10;AI-generated content may be incorrect.">
            <a:extLst>
              <a:ext uri="{FF2B5EF4-FFF2-40B4-BE49-F238E27FC236}">
                <a16:creationId xmlns:a16="http://schemas.microsoft.com/office/drawing/2014/main" id="{AEA0B165-CEFC-6D56-DC10-1F7C0B48CF83}"/>
              </a:ext>
            </a:extLst>
          </p:cNvPr>
          <p:cNvPicPr>
            <a:picLocks noChangeAspect="1"/>
          </p:cNvPicPr>
          <p:nvPr/>
        </p:nvPicPr>
        <p:blipFill>
          <a:blip r:embed="rId2"/>
          <a:srcRect l="38439" r="8561"/>
          <a:stretch>
            <a:fillRect/>
          </a:stretch>
        </p:blipFill>
        <p:spPr>
          <a:xfrm>
            <a:off x="7345680" y="10"/>
            <a:ext cx="4846320" cy="6857990"/>
          </a:xfrm>
          <a:prstGeom prst="rect">
            <a:avLst/>
          </a:prstGeom>
        </p:spPr>
      </p:pic>
    </p:spTree>
    <p:extLst>
      <p:ext uri="{BB962C8B-B14F-4D97-AF65-F5344CB8AC3E}">
        <p14:creationId xmlns:p14="http://schemas.microsoft.com/office/powerpoint/2010/main" val="2455475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5D1A5-7F6D-C8FD-8A91-9D5108561D68}"/>
              </a:ext>
            </a:extLst>
          </p:cNvPr>
          <p:cNvSpPr>
            <a:spLocks noGrp="1"/>
          </p:cNvSpPr>
          <p:nvPr>
            <p:ph type="title"/>
          </p:nvPr>
        </p:nvSpPr>
        <p:spPr>
          <a:xfrm>
            <a:off x="640079" y="914400"/>
            <a:ext cx="4261104" cy="1097280"/>
          </a:xfrm>
        </p:spPr>
        <p:txBody>
          <a:bodyPr anchor="t">
            <a:normAutofit/>
          </a:bodyPr>
          <a:lstStyle/>
          <a:p>
            <a:pPr>
              <a:lnSpc>
                <a:spcPct val="90000"/>
              </a:lnSpc>
            </a:pPr>
            <a:r>
              <a:rPr lang="en-US" sz="3600" b="0">
                <a:latin typeface="Calibri"/>
                <a:ea typeface="+mj-lt"/>
                <a:cs typeface="+mj-lt"/>
              </a:rPr>
              <a:t>Confusion Matrix – Decision Tree Model</a:t>
            </a:r>
            <a:endParaRPr lang="en-US" sz="3600">
              <a:latin typeface="Calibri"/>
              <a:ea typeface="Calibri"/>
              <a:cs typeface="Calibri"/>
            </a:endParaRPr>
          </a:p>
        </p:txBody>
      </p:sp>
      <p:sp>
        <p:nvSpPr>
          <p:cNvPr id="3" name="Content Placeholder 2">
            <a:extLst>
              <a:ext uri="{FF2B5EF4-FFF2-40B4-BE49-F238E27FC236}">
                <a16:creationId xmlns:a16="http://schemas.microsoft.com/office/drawing/2014/main" id="{11C6D9D2-0C67-F78F-A9EE-DF3EAB4F503F}"/>
              </a:ext>
            </a:extLst>
          </p:cNvPr>
          <p:cNvSpPr>
            <a:spLocks noGrp="1"/>
          </p:cNvSpPr>
          <p:nvPr>
            <p:ph idx="1"/>
          </p:nvPr>
        </p:nvSpPr>
        <p:spPr>
          <a:xfrm>
            <a:off x="640079" y="2176036"/>
            <a:ext cx="4261104" cy="4121887"/>
          </a:xfrm>
        </p:spPr>
        <p:txBody>
          <a:bodyPr vert="horz" lIns="91440" tIns="45720" rIns="91440" bIns="45720" rtlCol="0">
            <a:normAutofit/>
          </a:bodyPr>
          <a:lstStyle/>
          <a:p>
            <a:r>
              <a:rPr lang="en-US" sz="1900">
                <a:latin typeface="Calibri"/>
                <a:ea typeface="Calibri"/>
                <a:cs typeface="Calibri"/>
              </a:rPr>
              <a:t>T</a:t>
            </a:r>
            <a:r>
              <a:rPr lang="en-US" sz="1900">
                <a:latin typeface="Calibri"/>
                <a:ea typeface="+mn-lt"/>
                <a:cs typeface="+mn-lt"/>
              </a:rPr>
              <a:t>he matrix compares </a:t>
            </a:r>
            <a:r>
              <a:rPr lang="en-US" sz="1900" b="1">
                <a:latin typeface="Calibri"/>
                <a:ea typeface="+mn-lt"/>
                <a:cs typeface="+mn-lt"/>
              </a:rPr>
              <a:t>true labels vs. predicted labels</a:t>
            </a:r>
            <a:endParaRPr lang="en-US" sz="1900">
              <a:latin typeface="Calibri"/>
              <a:ea typeface="Calibri"/>
              <a:cs typeface="Calibri"/>
            </a:endParaRPr>
          </a:p>
          <a:p>
            <a:r>
              <a:rPr lang="en-US" sz="1900">
                <a:latin typeface="Calibri"/>
                <a:ea typeface="+mn-lt"/>
                <a:cs typeface="+mn-lt"/>
              </a:rPr>
              <a:t>Shows that most predictions correctly classified both </a:t>
            </a:r>
            <a:r>
              <a:rPr lang="en-US" sz="1900" b="1">
                <a:latin typeface="Calibri"/>
                <a:ea typeface="+mn-lt"/>
                <a:cs typeface="+mn-lt"/>
              </a:rPr>
              <a:t>“Landed”</a:t>
            </a:r>
            <a:r>
              <a:rPr lang="en-US" sz="1900">
                <a:latin typeface="Calibri"/>
                <a:ea typeface="+mn-lt"/>
                <a:cs typeface="+mn-lt"/>
              </a:rPr>
              <a:t> and </a:t>
            </a:r>
            <a:r>
              <a:rPr lang="en-US" sz="1900" b="1">
                <a:latin typeface="Calibri"/>
                <a:ea typeface="+mn-lt"/>
                <a:cs typeface="+mn-lt"/>
              </a:rPr>
              <a:t>“Did Not Land”</a:t>
            </a:r>
            <a:r>
              <a:rPr lang="en-US" sz="1900">
                <a:latin typeface="Calibri"/>
                <a:ea typeface="+mn-lt"/>
                <a:cs typeface="+mn-lt"/>
              </a:rPr>
              <a:t> outcomes</a:t>
            </a:r>
            <a:endParaRPr lang="en-US" sz="1900">
              <a:latin typeface="Calibri"/>
              <a:ea typeface="Calibri"/>
              <a:cs typeface="Calibri"/>
            </a:endParaRPr>
          </a:p>
          <a:p>
            <a:r>
              <a:rPr lang="en-US" sz="1900" b="1">
                <a:latin typeface="Calibri"/>
                <a:ea typeface="+mn-lt"/>
                <a:cs typeface="+mn-lt"/>
              </a:rPr>
              <a:t>Correct classifications</a:t>
            </a:r>
            <a:r>
              <a:rPr lang="en-US" sz="1900">
                <a:latin typeface="Calibri"/>
                <a:ea typeface="+mn-lt"/>
                <a:cs typeface="+mn-lt"/>
              </a:rPr>
              <a:t> significantly </a:t>
            </a:r>
            <a:r>
              <a:rPr lang="en-US" sz="1900" b="1">
                <a:latin typeface="Calibri"/>
                <a:ea typeface="+mn-lt"/>
                <a:cs typeface="+mn-lt"/>
              </a:rPr>
              <a:t>outnumber mismatches</a:t>
            </a:r>
            <a:endParaRPr lang="en-US" sz="1900">
              <a:latin typeface="Calibri"/>
              <a:ea typeface="Calibri"/>
              <a:cs typeface="Calibri"/>
            </a:endParaRPr>
          </a:p>
          <a:p>
            <a:r>
              <a:rPr lang="en-US" sz="1900">
                <a:latin typeface="Calibri"/>
                <a:ea typeface="+mn-lt"/>
                <a:cs typeface="+mn-lt"/>
              </a:rPr>
              <a:t>Indicates that the </a:t>
            </a:r>
            <a:r>
              <a:rPr lang="en-US" sz="1900" b="1">
                <a:latin typeface="Calibri"/>
                <a:ea typeface="+mn-lt"/>
                <a:cs typeface="+mn-lt"/>
              </a:rPr>
              <a:t>Decision Tree model is reliable</a:t>
            </a:r>
            <a:r>
              <a:rPr lang="en-US" sz="1900">
                <a:latin typeface="Calibri"/>
                <a:ea typeface="+mn-lt"/>
                <a:cs typeface="+mn-lt"/>
              </a:rPr>
              <a:t> for predicting landing success based on available features</a:t>
            </a:r>
            <a:endParaRPr lang="en-US" sz="1900">
              <a:latin typeface="Calibri"/>
            </a:endParaRPr>
          </a:p>
          <a:p>
            <a:endParaRPr lang="en-US" sz="1900"/>
          </a:p>
        </p:txBody>
      </p:sp>
      <p:pic>
        <p:nvPicPr>
          <p:cNvPr id="4" name="Picture 3" descr="A diagram of a diagram&#10;&#10;Description automatically generated with medium confidence">
            <a:extLst>
              <a:ext uri="{FF2B5EF4-FFF2-40B4-BE49-F238E27FC236}">
                <a16:creationId xmlns:a16="http://schemas.microsoft.com/office/drawing/2014/main" id="{D996D93B-AA96-9E3C-3FA5-F45ED78B94D0}"/>
              </a:ext>
            </a:extLst>
          </p:cNvPr>
          <p:cNvPicPr>
            <a:picLocks noChangeAspect="1"/>
          </p:cNvPicPr>
          <p:nvPr/>
        </p:nvPicPr>
        <p:blipFill>
          <a:blip r:embed="rId2"/>
          <a:srcRect r="-1" b="787"/>
          <a:stretch>
            <a:fillRect/>
          </a:stretch>
        </p:blipFill>
        <p:spPr>
          <a:xfrm>
            <a:off x="5671128" y="914399"/>
            <a:ext cx="6520872" cy="5353521"/>
          </a:xfrm>
          <a:prstGeom prst="rect">
            <a:avLst/>
          </a:prstGeom>
        </p:spPr>
      </p:pic>
      <p:cxnSp>
        <p:nvCxnSpPr>
          <p:cNvPr id="11" name="Straight Connector 10">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330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F79A-D1CE-16C5-183A-6A6085A2C6AD}"/>
              </a:ext>
            </a:extLst>
          </p:cNvPr>
          <p:cNvSpPr>
            <a:spLocks noGrp="1"/>
          </p:cNvSpPr>
          <p:nvPr>
            <p:ph type="title"/>
          </p:nvPr>
        </p:nvSpPr>
        <p:spPr/>
        <p:txBody>
          <a:bodyPr>
            <a:normAutofit/>
          </a:bodyPr>
          <a:lstStyle/>
          <a:p>
            <a:r>
              <a:rPr lang="en-US" sz="3200" dirty="0">
                <a:latin typeface="Calibri"/>
                <a:ea typeface="Calibri"/>
                <a:cs typeface="Calibri"/>
              </a:rPr>
              <a:t>Conclusion</a:t>
            </a:r>
          </a:p>
        </p:txBody>
      </p:sp>
      <p:sp>
        <p:nvSpPr>
          <p:cNvPr id="3" name="Content Placeholder 2">
            <a:extLst>
              <a:ext uri="{FF2B5EF4-FFF2-40B4-BE49-F238E27FC236}">
                <a16:creationId xmlns:a16="http://schemas.microsoft.com/office/drawing/2014/main" id="{EE3F9A91-7EE4-D256-D314-A70C83BA71CA}"/>
              </a:ext>
            </a:extLst>
          </p:cNvPr>
          <p:cNvSpPr>
            <a:spLocks noGrp="1"/>
          </p:cNvSpPr>
          <p:nvPr>
            <p:ph idx="1"/>
          </p:nvPr>
        </p:nvSpPr>
        <p:spPr>
          <a:xfrm>
            <a:off x="543318" y="2004520"/>
            <a:ext cx="10890928" cy="3566160"/>
          </a:xfrm>
        </p:spPr>
        <p:txBody>
          <a:bodyPr vert="horz" lIns="91440" tIns="45720" rIns="91440" bIns="45720" rtlCol="0" anchor="t">
            <a:normAutofit fontScale="92500" lnSpcReduction="20000"/>
          </a:bodyPr>
          <a:lstStyle/>
          <a:p>
            <a:r>
              <a:rPr lang="en-US" b="1" dirty="0">
                <a:latin typeface="Calibri"/>
                <a:ea typeface="+mn-lt"/>
                <a:cs typeface="+mn-lt"/>
              </a:rPr>
              <a:t>Launch success improves over time</a:t>
            </a:r>
            <a:r>
              <a:rPr lang="en-US" dirty="0">
                <a:latin typeface="Calibri"/>
                <a:ea typeface="+mn-lt"/>
                <a:cs typeface="+mn-lt"/>
              </a:rPr>
              <a:t>, strongly correlated with </a:t>
            </a:r>
            <a:r>
              <a:rPr lang="en-US" b="1" dirty="0">
                <a:latin typeface="Calibri"/>
                <a:ea typeface="+mn-lt"/>
                <a:cs typeface="+mn-lt"/>
              </a:rPr>
              <a:t>Flight Number</a:t>
            </a:r>
            <a:endParaRPr lang="en-US">
              <a:latin typeface="Calibri"/>
              <a:ea typeface="Calibri"/>
              <a:cs typeface="Calibri"/>
            </a:endParaRPr>
          </a:p>
          <a:p>
            <a:r>
              <a:rPr lang="en-US" dirty="0">
                <a:latin typeface="Calibri"/>
                <a:ea typeface="+mn-lt"/>
                <a:cs typeface="+mn-lt"/>
              </a:rPr>
              <a:t>Other factors like </a:t>
            </a:r>
            <a:r>
              <a:rPr lang="en-US" b="1" dirty="0">
                <a:latin typeface="Calibri"/>
                <a:ea typeface="+mn-lt"/>
                <a:cs typeface="+mn-lt"/>
              </a:rPr>
              <a:t>orbit type</a:t>
            </a:r>
            <a:r>
              <a:rPr lang="en-US" dirty="0">
                <a:latin typeface="Calibri"/>
                <a:ea typeface="+mn-lt"/>
                <a:cs typeface="+mn-lt"/>
              </a:rPr>
              <a:t>, </a:t>
            </a:r>
            <a:r>
              <a:rPr lang="en-US" b="1" dirty="0">
                <a:latin typeface="Calibri"/>
                <a:ea typeface="+mn-lt"/>
                <a:cs typeface="+mn-lt"/>
              </a:rPr>
              <a:t>payload mass</a:t>
            </a:r>
            <a:r>
              <a:rPr lang="en-US" dirty="0">
                <a:latin typeface="Calibri"/>
                <a:ea typeface="+mn-lt"/>
                <a:cs typeface="+mn-lt"/>
              </a:rPr>
              <a:t>, and </a:t>
            </a:r>
            <a:r>
              <a:rPr lang="en-US" b="1" dirty="0">
                <a:latin typeface="Calibri"/>
                <a:ea typeface="+mn-lt"/>
                <a:cs typeface="+mn-lt"/>
              </a:rPr>
              <a:t>launch site</a:t>
            </a:r>
            <a:r>
              <a:rPr lang="en-US" dirty="0">
                <a:latin typeface="Calibri"/>
                <a:ea typeface="+mn-lt"/>
                <a:cs typeface="+mn-lt"/>
              </a:rPr>
              <a:t> show limited or no strong correlation to success</a:t>
            </a:r>
            <a:endParaRPr lang="en-US">
              <a:latin typeface="Calibri"/>
              <a:ea typeface="Calibri"/>
              <a:cs typeface="Calibri"/>
            </a:endParaRPr>
          </a:p>
          <a:p>
            <a:r>
              <a:rPr lang="en-US" b="1" dirty="0">
                <a:latin typeface="Calibri"/>
                <a:ea typeface="+mn-lt"/>
                <a:cs typeface="+mn-lt"/>
              </a:rPr>
              <a:t>Decision Tree model</a:t>
            </a:r>
            <a:r>
              <a:rPr lang="en-US" dirty="0">
                <a:latin typeface="Calibri"/>
                <a:ea typeface="+mn-lt"/>
                <a:cs typeface="+mn-lt"/>
              </a:rPr>
              <a:t> delivered the </a:t>
            </a:r>
            <a:r>
              <a:rPr lang="en-US" b="1" dirty="0">
                <a:latin typeface="Calibri"/>
                <a:ea typeface="+mn-lt"/>
                <a:cs typeface="+mn-lt"/>
              </a:rPr>
              <a:t>best predictive accuracy</a:t>
            </a:r>
            <a:r>
              <a:rPr lang="en-US" dirty="0">
                <a:latin typeface="Calibri"/>
                <a:ea typeface="+mn-lt"/>
                <a:cs typeface="+mn-lt"/>
              </a:rPr>
              <a:t>, as confirmed by the </a:t>
            </a:r>
            <a:r>
              <a:rPr lang="en-US" b="1" dirty="0">
                <a:latin typeface="Calibri"/>
                <a:ea typeface="+mn-lt"/>
                <a:cs typeface="+mn-lt"/>
              </a:rPr>
              <a:t>confusion matrix</a:t>
            </a:r>
            <a:endParaRPr lang="en-US">
              <a:latin typeface="Calibri"/>
              <a:ea typeface="Calibri"/>
              <a:cs typeface="Calibri"/>
            </a:endParaRPr>
          </a:p>
          <a:p>
            <a:r>
              <a:rPr lang="en-US" b="1" dirty="0">
                <a:latin typeface="Calibri"/>
                <a:ea typeface="+mn-lt"/>
                <a:cs typeface="+mn-lt"/>
              </a:rPr>
              <a:t>KSC LC-39A</a:t>
            </a:r>
            <a:r>
              <a:rPr lang="en-US" dirty="0">
                <a:latin typeface="Calibri"/>
                <a:ea typeface="+mn-lt"/>
                <a:cs typeface="+mn-lt"/>
              </a:rPr>
              <a:t> stands out with the </a:t>
            </a:r>
            <a:r>
              <a:rPr lang="en-US" b="1" dirty="0">
                <a:latin typeface="Calibri"/>
                <a:ea typeface="+mn-lt"/>
                <a:cs typeface="+mn-lt"/>
              </a:rPr>
              <a:t>highest success rate</a:t>
            </a:r>
            <a:r>
              <a:rPr lang="en-US" dirty="0">
                <a:latin typeface="Calibri"/>
                <a:ea typeface="+mn-lt"/>
                <a:cs typeface="+mn-lt"/>
              </a:rPr>
              <a:t>, especially for payloads under </a:t>
            </a:r>
            <a:r>
              <a:rPr lang="en-US" b="1" dirty="0">
                <a:latin typeface="Calibri"/>
                <a:ea typeface="+mn-lt"/>
                <a:cs typeface="+mn-lt"/>
              </a:rPr>
              <a:t>5,500 kg</a:t>
            </a:r>
            <a:endParaRPr lang="en-US">
              <a:latin typeface="Calibri"/>
              <a:ea typeface="Calibri"/>
              <a:cs typeface="Calibri"/>
            </a:endParaRPr>
          </a:p>
          <a:p>
            <a:r>
              <a:rPr lang="en-US" dirty="0">
                <a:latin typeface="Calibri"/>
                <a:ea typeface="+mn-lt"/>
                <a:cs typeface="+mn-lt"/>
              </a:rPr>
              <a:t>Orbits such as </a:t>
            </a:r>
            <a:r>
              <a:rPr lang="en-US" b="1" dirty="0">
                <a:latin typeface="Calibri"/>
                <a:ea typeface="+mn-lt"/>
                <a:cs typeface="+mn-lt"/>
              </a:rPr>
              <a:t>ES-L1, GEO, HEO, and SSO</a:t>
            </a:r>
            <a:r>
              <a:rPr lang="en-US" dirty="0">
                <a:latin typeface="Calibri"/>
                <a:ea typeface="+mn-lt"/>
                <a:cs typeface="+mn-lt"/>
              </a:rPr>
              <a:t> have shown </a:t>
            </a:r>
            <a:r>
              <a:rPr lang="en-US" b="1" dirty="0">
                <a:latin typeface="Calibri"/>
                <a:ea typeface="+mn-lt"/>
                <a:cs typeface="+mn-lt"/>
              </a:rPr>
              <a:t>100% success rates</a:t>
            </a:r>
            <a:endParaRPr lang="en-US">
              <a:latin typeface="Calibri"/>
              <a:ea typeface="Calibri"/>
              <a:cs typeface="Calibri"/>
            </a:endParaRPr>
          </a:p>
          <a:p>
            <a:r>
              <a:rPr lang="en-US" b="1" dirty="0">
                <a:latin typeface="Calibri"/>
                <a:ea typeface="+mn-lt"/>
                <a:cs typeface="+mn-lt"/>
              </a:rPr>
              <a:t>Higher payload mass</a:t>
            </a:r>
            <a:r>
              <a:rPr lang="en-US" dirty="0">
                <a:latin typeface="Calibri"/>
                <a:ea typeface="+mn-lt"/>
                <a:cs typeface="+mn-lt"/>
              </a:rPr>
              <a:t> often correlates with </a:t>
            </a:r>
            <a:r>
              <a:rPr lang="en-US" b="1" dirty="0">
                <a:latin typeface="Calibri"/>
                <a:ea typeface="+mn-lt"/>
                <a:cs typeface="+mn-lt"/>
              </a:rPr>
              <a:t>higher success</a:t>
            </a:r>
            <a:r>
              <a:rPr lang="en-US" dirty="0">
                <a:latin typeface="Calibri"/>
                <a:ea typeface="+mn-lt"/>
                <a:cs typeface="+mn-lt"/>
              </a:rPr>
              <a:t>, across multiple launch sites</a:t>
            </a:r>
            <a:endParaRPr lang="en-US">
              <a:latin typeface="Calibri"/>
              <a:ea typeface="Calibri"/>
              <a:cs typeface="Calibri"/>
            </a:endParaRPr>
          </a:p>
          <a:p>
            <a:r>
              <a:rPr lang="en-US" b="1" dirty="0">
                <a:latin typeface="Calibri"/>
                <a:ea typeface="+mn-lt"/>
                <a:cs typeface="+mn-lt"/>
              </a:rPr>
              <a:t>Launch sites near the equator and coastline</a:t>
            </a:r>
            <a:r>
              <a:rPr lang="en-US" dirty="0">
                <a:latin typeface="Calibri"/>
                <a:ea typeface="+mn-lt"/>
                <a:cs typeface="+mn-lt"/>
              </a:rPr>
              <a:t> benefit from </a:t>
            </a:r>
            <a:r>
              <a:rPr lang="en-US" b="1" dirty="0">
                <a:latin typeface="Calibri"/>
                <a:ea typeface="+mn-lt"/>
                <a:cs typeface="+mn-lt"/>
              </a:rPr>
              <a:t>Earth’s rotation and geographic advantage</a:t>
            </a:r>
            <a:r>
              <a:rPr lang="en-US" dirty="0">
                <a:latin typeface="Calibri"/>
                <a:ea typeface="+mn-lt"/>
                <a:cs typeface="+mn-lt"/>
              </a:rPr>
              <a:t>, improving fuel efficiency and launch stability</a:t>
            </a:r>
            <a:endParaRPr lang="en-US" dirty="0">
              <a:latin typeface="Calibri"/>
            </a:endParaRPr>
          </a:p>
          <a:p>
            <a:endParaRPr lang="en-US" dirty="0"/>
          </a:p>
        </p:txBody>
      </p:sp>
    </p:spTree>
    <p:extLst>
      <p:ext uri="{BB962C8B-B14F-4D97-AF65-F5344CB8AC3E}">
        <p14:creationId xmlns:p14="http://schemas.microsoft.com/office/powerpoint/2010/main" val="4044637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ight trail in the sky&#10;&#10;AI-generated content may be incorrect.">
            <a:extLst>
              <a:ext uri="{FF2B5EF4-FFF2-40B4-BE49-F238E27FC236}">
                <a16:creationId xmlns:a16="http://schemas.microsoft.com/office/drawing/2014/main" id="{4EE01B1B-FC9F-424D-4D5C-AF4B151BC229}"/>
              </a:ext>
            </a:extLst>
          </p:cNvPr>
          <p:cNvPicPr>
            <a:picLocks noGrp="1" noChangeAspect="1"/>
          </p:cNvPicPr>
          <p:nvPr>
            <p:ph idx="1"/>
          </p:nvPr>
        </p:nvPicPr>
        <p:blipFill>
          <a:blip r:embed="rId2"/>
          <a:srcRect t="9489" b="6242"/>
          <a:stretch>
            <a:fill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9AE2764D-E1C7-4C0E-A5A4-12411550AB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FE000D-674C-8006-ED9F-9430BB894DBD}"/>
              </a:ext>
            </a:extLst>
          </p:cNvPr>
          <p:cNvSpPr txBox="1"/>
          <p:nvPr/>
        </p:nvSpPr>
        <p:spPr>
          <a:xfrm>
            <a:off x="4241972" y="2458788"/>
            <a:ext cx="412102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tx2">
                    <a:lumMod val="10000"/>
                    <a:lumOff val="90000"/>
                  </a:schemeClr>
                </a:solidFill>
              </a:rPr>
              <a:t>Thank You</a:t>
            </a:r>
            <a:endParaRPr lang="en-US" sz="4400" b="1">
              <a:solidFill>
                <a:schemeClr val="tx2">
                  <a:lumMod val="10000"/>
                  <a:lumOff val="90000"/>
                </a:schemeClr>
              </a:solidFill>
              <a:latin typeface="Calibri"/>
              <a:ea typeface="Calibri"/>
              <a:cs typeface="Calibri"/>
            </a:endParaRPr>
          </a:p>
        </p:txBody>
      </p:sp>
    </p:spTree>
    <p:extLst>
      <p:ext uri="{BB962C8B-B14F-4D97-AF65-F5344CB8AC3E}">
        <p14:creationId xmlns:p14="http://schemas.microsoft.com/office/powerpoint/2010/main" val="413588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rocket launch at night&#10;&#10;AI-generated content may be incorrect.">
            <a:extLst>
              <a:ext uri="{FF2B5EF4-FFF2-40B4-BE49-F238E27FC236}">
                <a16:creationId xmlns:a16="http://schemas.microsoft.com/office/drawing/2014/main" id="{9088C374-212B-0B5A-C7BB-47C0AC5D377A}"/>
              </a:ext>
            </a:extLst>
          </p:cNvPr>
          <p:cNvPicPr>
            <a:picLocks noGrp="1" noChangeAspect="1"/>
          </p:cNvPicPr>
          <p:nvPr>
            <p:ph idx="1"/>
          </p:nvPr>
        </p:nvPicPr>
        <p:blipFill>
          <a:blip r:embed="rId2"/>
          <a:srcRect t="15730"/>
          <a:stretch>
            <a:fillRect/>
          </a:stretch>
        </p:blipFill>
        <p:spPr>
          <a:xfrm>
            <a:off x="1" y="1"/>
            <a:ext cx="12192000" cy="6857988"/>
          </a:xfrm>
          <a:prstGeom prst="rect">
            <a:avLst/>
          </a:prstGeom>
        </p:spPr>
      </p:pic>
      <p:sp>
        <p:nvSpPr>
          <p:cNvPr id="12" name="TextBox 11">
            <a:extLst>
              <a:ext uri="{FF2B5EF4-FFF2-40B4-BE49-F238E27FC236}">
                <a16:creationId xmlns:a16="http://schemas.microsoft.com/office/drawing/2014/main" id="{CCA772E0-9D62-32BB-E5A7-F982D4A6F6BC}"/>
              </a:ext>
            </a:extLst>
          </p:cNvPr>
          <p:cNvSpPr txBox="1"/>
          <p:nvPr/>
        </p:nvSpPr>
        <p:spPr>
          <a:xfrm>
            <a:off x="691562" y="2305209"/>
            <a:ext cx="41877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a:solidFill>
                  <a:schemeClr val="bg1"/>
                </a:solidFill>
                <a:latin typeface="Calibri"/>
                <a:ea typeface="Calibri"/>
                <a:cs typeface="Calibri"/>
              </a:rPr>
              <a:t>Methodology</a:t>
            </a:r>
          </a:p>
        </p:txBody>
      </p:sp>
    </p:spTree>
    <p:extLst>
      <p:ext uri="{BB962C8B-B14F-4D97-AF65-F5344CB8AC3E}">
        <p14:creationId xmlns:p14="http://schemas.microsoft.com/office/powerpoint/2010/main" val="51884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F8A0-75F5-76B9-8424-A2183865A20A}"/>
              </a:ext>
            </a:extLst>
          </p:cNvPr>
          <p:cNvSpPr>
            <a:spLocks noGrp="1"/>
          </p:cNvSpPr>
          <p:nvPr>
            <p:ph type="title"/>
          </p:nvPr>
        </p:nvSpPr>
        <p:spPr/>
        <p:txBody>
          <a:bodyPr/>
          <a:lstStyle/>
          <a:p>
            <a:r>
              <a:rPr lang="en-US">
                <a:latin typeface="Calibri"/>
                <a:ea typeface="Calibri"/>
                <a:cs typeface="Calibri"/>
              </a:rPr>
              <a:t>Steps Involved in Methodology</a:t>
            </a:r>
          </a:p>
        </p:txBody>
      </p:sp>
      <p:sp>
        <p:nvSpPr>
          <p:cNvPr id="3" name="Content Placeholder 2">
            <a:extLst>
              <a:ext uri="{FF2B5EF4-FFF2-40B4-BE49-F238E27FC236}">
                <a16:creationId xmlns:a16="http://schemas.microsoft.com/office/drawing/2014/main" id="{9C3E919E-3481-DF61-97DA-6AFAC6CFDA8C}"/>
              </a:ext>
            </a:extLst>
          </p:cNvPr>
          <p:cNvSpPr>
            <a:spLocks noGrp="1"/>
          </p:cNvSpPr>
          <p:nvPr>
            <p:ph idx="1"/>
          </p:nvPr>
        </p:nvSpPr>
        <p:spPr/>
        <p:txBody>
          <a:bodyPr vert="horz" lIns="91440" tIns="45720" rIns="91440" bIns="45720" rtlCol="0" anchor="t">
            <a:normAutofit/>
          </a:bodyPr>
          <a:lstStyle/>
          <a:p>
            <a:r>
              <a:rPr lang="en-US" b="1">
                <a:latin typeface="Calibri"/>
                <a:ea typeface="+mn-lt"/>
                <a:cs typeface="+mn-lt"/>
              </a:rPr>
              <a:t>Collect </a:t>
            </a:r>
            <a:r>
              <a:rPr lang="en-US">
                <a:latin typeface="Calibri"/>
                <a:ea typeface="+mn-lt"/>
                <a:cs typeface="+mn-lt"/>
              </a:rPr>
              <a:t>data using SpaceX REST API and web scraping techniques  </a:t>
            </a:r>
          </a:p>
          <a:p>
            <a:r>
              <a:rPr lang="en-US" b="1">
                <a:latin typeface="Calibri"/>
                <a:ea typeface="+mn-lt"/>
                <a:cs typeface="+mn-lt"/>
              </a:rPr>
              <a:t>Data Wrangling</a:t>
            </a:r>
            <a:r>
              <a:rPr lang="en-US">
                <a:latin typeface="Calibri"/>
                <a:ea typeface="+mn-lt"/>
                <a:cs typeface="+mn-lt"/>
              </a:rPr>
              <a:t> – by filtering the data, handling missing values and applying one hot encoding – to prepare the data for analysis and modeling  </a:t>
            </a:r>
          </a:p>
          <a:p>
            <a:r>
              <a:rPr lang="en-US" b="1">
                <a:latin typeface="Calibri"/>
                <a:ea typeface="+mn-lt"/>
                <a:cs typeface="+mn-lt"/>
              </a:rPr>
              <a:t>EDA </a:t>
            </a:r>
            <a:r>
              <a:rPr lang="en-US">
                <a:latin typeface="Calibri"/>
                <a:ea typeface="+mn-lt"/>
                <a:cs typeface="+mn-lt"/>
              </a:rPr>
              <a:t>with SQL and data visualization techniques </a:t>
            </a:r>
          </a:p>
          <a:p>
            <a:r>
              <a:rPr lang="en-US" b="1">
                <a:latin typeface="Calibri"/>
                <a:ea typeface="+mn-lt"/>
                <a:cs typeface="+mn-lt"/>
              </a:rPr>
              <a:t>Visualize </a:t>
            </a:r>
            <a:r>
              <a:rPr lang="en-US">
                <a:latin typeface="Calibri"/>
                <a:ea typeface="+mn-lt"/>
                <a:cs typeface="+mn-lt"/>
              </a:rPr>
              <a:t>the data using Folium and </a:t>
            </a:r>
            <a:r>
              <a:rPr lang="en-US" err="1">
                <a:latin typeface="Calibri"/>
                <a:ea typeface="+mn-lt"/>
                <a:cs typeface="+mn-lt"/>
              </a:rPr>
              <a:t>Plotly</a:t>
            </a:r>
            <a:r>
              <a:rPr lang="en-US">
                <a:latin typeface="Calibri"/>
                <a:ea typeface="+mn-lt"/>
                <a:cs typeface="+mn-lt"/>
              </a:rPr>
              <a:t> Dash </a:t>
            </a:r>
          </a:p>
          <a:p>
            <a:r>
              <a:rPr lang="en-US" b="1">
                <a:latin typeface="Calibri"/>
                <a:ea typeface="+mn-lt"/>
                <a:cs typeface="+mn-lt"/>
              </a:rPr>
              <a:t>Build Models</a:t>
            </a:r>
            <a:r>
              <a:rPr lang="en-US">
                <a:latin typeface="Calibri"/>
                <a:ea typeface="+mn-lt"/>
                <a:cs typeface="+mn-lt"/>
              </a:rPr>
              <a:t> to predict landing outcomes using classification models. Tune and evaluate models to find best model and parameters</a:t>
            </a:r>
            <a:endParaRPr lang="en-US">
              <a:latin typeface="Calibri"/>
            </a:endParaRPr>
          </a:p>
        </p:txBody>
      </p:sp>
    </p:spTree>
    <p:extLst>
      <p:ext uri="{BB962C8B-B14F-4D97-AF65-F5344CB8AC3E}">
        <p14:creationId xmlns:p14="http://schemas.microsoft.com/office/powerpoint/2010/main" val="3564129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8AD5-2472-87E8-A4A0-81D9A759F52C}"/>
              </a:ext>
            </a:extLst>
          </p:cNvPr>
          <p:cNvSpPr>
            <a:spLocks noGrp="1"/>
          </p:cNvSpPr>
          <p:nvPr>
            <p:ph type="title"/>
          </p:nvPr>
        </p:nvSpPr>
        <p:spPr>
          <a:xfrm>
            <a:off x="528020" y="1074645"/>
            <a:ext cx="10890929" cy="1097280"/>
          </a:xfrm>
        </p:spPr>
        <p:txBody>
          <a:bodyPr/>
          <a:lstStyle/>
          <a:p>
            <a:r>
              <a:rPr lang="en-US">
                <a:latin typeface="Calibri"/>
                <a:ea typeface="Calibri"/>
                <a:cs typeface="Calibri"/>
              </a:rPr>
              <a:t>Data Collection -</a:t>
            </a:r>
            <a:r>
              <a:rPr lang="en-US">
                <a:solidFill>
                  <a:schemeClr val="accent1">
                    <a:lumMod val="60000"/>
                    <a:lumOff val="40000"/>
                  </a:schemeClr>
                </a:solidFill>
                <a:latin typeface="Calibri"/>
                <a:ea typeface="Calibri"/>
                <a:cs typeface="Calibri"/>
              </a:rPr>
              <a:t> API</a:t>
            </a:r>
          </a:p>
        </p:txBody>
      </p:sp>
      <p:sp>
        <p:nvSpPr>
          <p:cNvPr id="3" name="Content Placeholder 2">
            <a:extLst>
              <a:ext uri="{FF2B5EF4-FFF2-40B4-BE49-F238E27FC236}">
                <a16:creationId xmlns:a16="http://schemas.microsoft.com/office/drawing/2014/main" id="{35E9BA92-7F6F-AD48-B23E-D676F9CB6085}"/>
              </a:ext>
            </a:extLst>
          </p:cNvPr>
          <p:cNvSpPr>
            <a:spLocks noGrp="1"/>
          </p:cNvSpPr>
          <p:nvPr>
            <p:ph idx="1"/>
          </p:nvPr>
        </p:nvSpPr>
        <p:spPr>
          <a:xfrm>
            <a:off x="410360" y="1714590"/>
            <a:ext cx="11120648" cy="4619512"/>
          </a:xfrm>
        </p:spPr>
        <p:txBody>
          <a:bodyPr vert="horz" lIns="91440" tIns="45720" rIns="91440" bIns="45720" rtlCol="0" anchor="t">
            <a:noAutofit/>
          </a:bodyPr>
          <a:lstStyle/>
          <a:p>
            <a:pPr marL="0" indent="0">
              <a:buNone/>
            </a:pPr>
            <a:r>
              <a:rPr lang="en-US" sz="1600" b="1">
                <a:latin typeface="Calibri"/>
                <a:ea typeface="Calibri"/>
                <a:cs typeface="Calibri"/>
              </a:rPr>
              <a:t>Steps Followed to Prepare the Dataset</a:t>
            </a:r>
            <a:endParaRPr lang="en-US" sz="1600">
              <a:latin typeface="Calibri"/>
              <a:ea typeface="Calibri"/>
              <a:cs typeface="Calibri"/>
            </a:endParaRPr>
          </a:p>
          <a:p>
            <a:r>
              <a:rPr lang="en-US" sz="1400" b="1">
                <a:latin typeface="Calibri"/>
                <a:ea typeface="+mn-lt"/>
                <a:cs typeface="+mn-lt"/>
              </a:rPr>
              <a:t>Accessed SpaceX API</a:t>
            </a:r>
            <a:br>
              <a:rPr lang="en-US" sz="1400" b="1">
                <a:latin typeface="Calibri"/>
                <a:ea typeface="+mn-lt"/>
                <a:cs typeface="+mn-lt"/>
              </a:rPr>
            </a:br>
            <a:r>
              <a:rPr lang="en-US" sz="1400" b="1">
                <a:latin typeface="Calibri"/>
                <a:ea typeface="+mn-lt"/>
                <a:cs typeface="+mn-lt"/>
              </a:rPr>
              <a:t> ‣ </a:t>
            </a:r>
            <a:r>
              <a:rPr lang="en-US" sz="1400">
                <a:latin typeface="Calibri"/>
                <a:ea typeface="+mn-lt"/>
                <a:cs typeface="+mn-lt"/>
              </a:rPr>
              <a:t>Retrieved rocket launch data via SpaceX's public API.</a:t>
            </a:r>
            <a:endParaRPr lang="en-US" sz="1400">
              <a:latin typeface="Calibri"/>
              <a:ea typeface="Calibri"/>
              <a:cs typeface="Calibri"/>
            </a:endParaRPr>
          </a:p>
          <a:p>
            <a:r>
              <a:rPr lang="en-US" sz="1400" b="1">
                <a:latin typeface="Calibri"/>
                <a:ea typeface="+mn-lt"/>
                <a:cs typeface="+mn-lt"/>
              </a:rPr>
              <a:t>Parsed and Flattened JSON Response</a:t>
            </a:r>
            <a:br>
              <a:rPr lang="en-US" sz="1400" b="1">
                <a:latin typeface="Calibri"/>
                <a:ea typeface="+mn-lt"/>
                <a:cs typeface="+mn-lt"/>
              </a:rPr>
            </a:br>
            <a:r>
              <a:rPr lang="en-US" sz="1400" b="1">
                <a:latin typeface="Calibri"/>
                <a:ea typeface="+mn-lt"/>
                <a:cs typeface="+mn-lt"/>
              </a:rPr>
              <a:t> ‣</a:t>
            </a:r>
            <a:r>
              <a:rPr lang="en-US" sz="1400">
                <a:latin typeface="Calibri"/>
                <a:ea typeface="+mn-lt"/>
                <a:cs typeface="+mn-lt"/>
              </a:rPr>
              <a:t> Used </a:t>
            </a:r>
            <a:r>
              <a:rPr lang="en-US" sz="1400">
                <a:latin typeface="Calibri"/>
                <a:ea typeface="Calibri"/>
                <a:cs typeface="Calibri"/>
              </a:rPr>
              <a:t>.</a:t>
            </a:r>
            <a:r>
              <a:rPr lang="en-US" sz="1400" err="1">
                <a:latin typeface="Calibri"/>
                <a:ea typeface="Calibri"/>
                <a:cs typeface="Calibri"/>
              </a:rPr>
              <a:t>json</a:t>
            </a:r>
            <a:r>
              <a:rPr lang="en-US" sz="1400">
                <a:latin typeface="Calibri"/>
                <a:ea typeface="Calibri"/>
                <a:cs typeface="Calibri"/>
              </a:rPr>
              <a:t>()</a:t>
            </a:r>
            <a:r>
              <a:rPr lang="en-US" sz="1400">
                <a:latin typeface="Calibri"/>
                <a:ea typeface="+mn-lt"/>
                <a:cs typeface="+mn-lt"/>
              </a:rPr>
              <a:t> and </a:t>
            </a:r>
            <a:r>
              <a:rPr lang="en-US" sz="1400" err="1">
                <a:latin typeface="Calibri"/>
                <a:ea typeface="Calibri"/>
                <a:cs typeface="Calibri"/>
              </a:rPr>
              <a:t>json_normalize</a:t>
            </a:r>
            <a:r>
              <a:rPr lang="en-US" sz="1400">
                <a:latin typeface="Calibri"/>
                <a:ea typeface="Calibri"/>
                <a:cs typeface="Calibri"/>
              </a:rPr>
              <a:t>()</a:t>
            </a:r>
            <a:r>
              <a:rPr lang="en-US" sz="1400">
                <a:latin typeface="Calibri"/>
                <a:ea typeface="+mn-lt"/>
                <a:cs typeface="+mn-lt"/>
              </a:rPr>
              <a:t> to convert nested API responses into a tabular format.</a:t>
            </a:r>
            <a:endParaRPr lang="en-US" sz="1400">
              <a:latin typeface="Calibri"/>
              <a:ea typeface="Calibri"/>
              <a:cs typeface="Calibri"/>
            </a:endParaRPr>
          </a:p>
          <a:p>
            <a:r>
              <a:rPr lang="en-US" sz="1400" b="1">
                <a:latin typeface="Calibri"/>
                <a:ea typeface="+mn-lt"/>
                <a:cs typeface="+mn-lt"/>
              </a:rPr>
              <a:t>Custom Data Extraction</a:t>
            </a:r>
            <a:br>
              <a:rPr lang="en-US" sz="1400" b="1">
                <a:latin typeface="Calibri"/>
                <a:ea typeface="+mn-lt"/>
                <a:cs typeface="+mn-lt"/>
              </a:rPr>
            </a:br>
            <a:r>
              <a:rPr lang="en-US" sz="1400" b="1">
                <a:latin typeface="Calibri"/>
                <a:ea typeface="+mn-lt"/>
                <a:cs typeface="+mn-lt"/>
              </a:rPr>
              <a:t> ‣ </a:t>
            </a:r>
            <a:r>
              <a:rPr lang="en-US" sz="1400">
                <a:latin typeface="Calibri"/>
                <a:ea typeface="+mn-lt"/>
                <a:cs typeface="+mn-lt"/>
              </a:rPr>
              <a:t>Built custom Python functions to fetch and extract relevant launch data.</a:t>
            </a:r>
            <a:endParaRPr lang="en-US" sz="1400">
              <a:latin typeface="Calibri"/>
              <a:ea typeface="Calibri"/>
              <a:cs typeface="Calibri"/>
            </a:endParaRPr>
          </a:p>
          <a:p>
            <a:r>
              <a:rPr lang="en-US" sz="1400" b="1">
                <a:latin typeface="Calibri"/>
                <a:ea typeface="+mn-lt"/>
                <a:cs typeface="+mn-lt"/>
              </a:rPr>
              <a:t>Structured the Data</a:t>
            </a:r>
            <a:br>
              <a:rPr lang="en-US" sz="1400" b="1">
                <a:latin typeface="Calibri"/>
                <a:ea typeface="+mn-lt"/>
                <a:cs typeface="+mn-lt"/>
              </a:rPr>
            </a:br>
            <a:r>
              <a:rPr lang="en-US" sz="1400" b="1">
                <a:latin typeface="Calibri"/>
                <a:ea typeface="+mn-lt"/>
                <a:cs typeface="+mn-lt"/>
              </a:rPr>
              <a:t> ‣ </a:t>
            </a:r>
            <a:r>
              <a:rPr lang="en-US" sz="1400">
                <a:latin typeface="Calibri"/>
                <a:ea typeface="+mn-lt"/>
                <a:cs typeface="+mn-lt"/>
              </a:rPr>
              <a:t>Created a dictionary from the extracted data and converted it into a Pandas Data Frame.</a:t>
            </a:r>
            <a:endParaRPr lang="en-US" sz="1400">
              <a:latin typeface="Calibri"/>
              <a:ea typeface="Calibri"/>
              <a:cs typeface="Calibri"/>
            </a:endParaRPr>
          </a:p>
          <a:p>
            <a:r>
              <a:rPr lang="en-US" sz="1400" b="1">
                <a:latin typeface="Calibri"/>
                <a:ea typeface="+mn-lt"/>
                <a:cs typeface="+mn-lt"/>
              </a:rPr>
              <a:t>Filtered for Falcon 9 Launches Only</a:t>
            </a:r>
            <a:br>
              <a:rPr lang="en-US" sz="1400" b="1">
                <a:latin typeface="Calibri"/>
                <a:ea typeface="+mn-lt"/>
                <a:cs typeface="+mn-lt"/>
              </a:rPr>
            </a:br>
            <a:r>
              <a:rPr lang="en-US" sz="1400" b="1">
                <a:latin typeface="Calibri"/>
                <a:ea typeface="+mn-lt"/>
                <a:cs typeface="+mn-lt"/>
              </a:rPr>
              <a:t> ‣ </a:t>
            </a:r>
            <a:r>
              <a:rPr lang="en-US" sz="1400">
                <a:latin typeface="Calibri"/>
                <a:ea typeface="+mn-lt"/>
                <a:cs typeface="+mn-lt"/>
              </a:rPr>
              <a:t>Isolated data to include only Falcon 9 missions for focused analysis.</a:t>
            </a:r>
            <a:endParaRPr lang="en-US" sz="1400">
              <a:latin typeface="Calibri"/>
              <a:ea typeface="Calibri"/>
              <a:cs typeface="Calibri"/>
            </a:endParaRPr>
          </a:p>
          <a:p>
            <a:r>
              <a:rPr lang="en-US" sz="1400" b="1">
                <a:latin typeface="Calibri"/>
                <a:ea typeface="+mn-lt"/>
                <a:cs typeface="+mn-lt"/>
              </a:rPr>
              <a:t>Handled Missing Values</a:t>
            </a:r>
            <a:br>
              <a:rPr lang="en-US" sz="1400" b="1">
                <a:latin typeface="Calibri"/>
                <a:ea typeface="+mn-lt"/>
                <a:cs typeface="+mn-lt"/>
              </a:rPr>
            </a:br>
            <a:r>
              <a:rPr lang="en-US" sz="1400" b="1">
                <a:latin typeface="Calibri"/>
                <a:ea typeface="+mn-lt"/>
                <a:cs typeface="+mn-lt"/>
              </a:rPr>
              <a:t> ‣</a:t>
            </a:r>
            <a:r>
              <a:rPr lang="en-US" sz="1400">
                <a:latin typeface="Calibri"/>
                <a:ea typeface="+mn-lt"/>
                <a:cs typeface="+mn-lt"/>
              </a:rPr>
              <a:t> Replaced null values in </a:t>
            </a:r>
            <a:r>
              <a:rPr lang="en-US" sz="1400">
                <a:latin typeface="Calibri"/>
                <a:ea typeface="Calibri"/>
                <a:cs typeface="Calibri"/>
              </a:rPr>
              <a:t>Payload Mass</a:t>
            </a:r>
            <a:r>
              <a:rPr lang="en-US" sz="1400">
                <a:latin typeface="Calibri"/>
                <a:ea typeface="+mn-lt"/>
                <a:cs typeface="+mn-lt"/>
              </a:rPr>
              <a:t> using the column mean for consistency.</a:t>
            </a:r>
            <a:endParaRPr lang="en-US" sz="1400">
              <a:latin typeface="Calibri"/>
              <a:ea typeface="Calibri"/>
              <a:cs typeface="Calibri"/>
            </a:endParaRPr>
          </a:p>
          <a:p>
            <a:r>
              <a:rPr lang="en-US" sz="1400" b="1">
                <a:latin typeface="Calibri"/>
                <a:ea typeface="+mn-lt"/>
                <a:cs typeface="+mn-lt"/>
              </a:rPr>
              <a:t>Saved for Further Analysis</a:t>
            </a:r>
            <a:br>
              <a:rPr lang="en-US" sz="1400" b="1">
                <a:latin typeface="Calibri"/>
                <a:ea typeface="+mn-lt"/>
                <a:cs typeface="+mn-lt"/>
              </a:rPr>
            </a:br>
            <a:r>
              <a:rPr lang="en-US" sz="1400" b="1">
                <a:latin typeface="Calibri"/>
                <a:ea typeface="+mn-lt"/>
                <a:cs typeface="+mn-lt"/>
              </a:rPr>
              <a:t> ‣ </a:t>
            </a:r>
            <a:r>
              <a:rPr lang="en-US" sz="1400">
                <a:latin typeface="Calibri"/>
                <a:ea typeface="+mn-lt"/>
                <a:cs typeface="+mn-lt"/>
              </a:rPr>
              <a:t>Exported the cleaned dataset to a CSV file for modeling and exploration.</a:t>
            </a:r>
            <a:endParaRPr lang="en-US" sz="1400">
              <a:latin typeface="Calibri"/>
            </a:endParaRPr>
          </a:p>
          <a:p>
            <a:endParaRPr lang="en-US"/>
          </a:p>
        </p:txBody>
      </p:sp>
    </p:spTree>
    <p:extLst>
      <p:ext uri="{BB962C8B-B14F-4D97-AF65-F5344CB8AC3E}">
        <p14:creationId xmlns:p14="http://schemas.microsoft.com/office/powerpoint/2010/main" val="3343468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F266-A12D-A50A-FC5D-7573328C039E}"/>
              </a:ext>
            </a:extLst>
          </p:cNvPr>
          <p:cNvSpPr>
            <a:spLocks noGrp="1"/>
          </p:cNvSpPr>
          <p:nvPr>
            <p:ph type="title"/>
          </p:nvPr>
        </p:nvSpPr>
        <p:spPr>
          <a:xfrm>
            <a:off x="652886" y="1166693"/>
            <a:ext cx="10890929" cy="1097280"/>
          </a:xfrm>
        </p:spPr>
        <p:txBody>
          <a:bodyPr/>
          <a:lstStyle/>
          <a:p>
            <a:r>
              <a:rPr lang="en-US" sz="3200"/>
              <a:t>Data Collection Via </a:t>
            </a:r>
            <a:r>
              <a:rPr lang="en-US" sz="3200">
                <a:solidFill>
                  <a:schemeClr val="accent1">
                    <a:lumMod val="60000"/>
                    <a:lumOff val="40000"/>
                  </a:schemeClr>
                </a:solidFill>
              </a:rPr>
              <a:t>Web Scraping</a:t>
            </a:r>
            <a:r>
              <a:rPr lang="en-US" sz="3200"/>
              <a:t> </a:t>
            </a:r>
            <a:r>
              <a:rPr lang="en-US"/>
              <a:t> </a:t>
            </a:r>
          </a:p>
        </p:txBody>
      </p:sp>
      <p:sp>
        <p:nvSpPr>
          <p:cNvPr id="3" name="Content Placeholder 2">
            <a:extLst>
              <a:ext uri="{FF2B5EF4-FFF2-40B4-BE49-F238E27FC236}">
                <a16:creationId xmlns:a16="http://schemas.microsoft.com/office/drawing/2014/main" id="{DB1C094B-5A1A-0276-FD13-BBF7D1304A90}"/>
              </a:ext>
            </a:extLst>
          </p:cNvPr>
          <p:cNvSpPr>
            <a:spLocks noGrp="1"/>
          </p:cNvSpPr>
          <p:nvPr>
            <p:ph idx="1"/>
          </p:nvPr>
        </p:nvSpPr>
        <p:spPr>
          <a:xfrm>
            <a:off x="524819" y="2044363"/>
            <a:ext cx="11249516" cy="4270529"/>
          </a:xfrm>
        </p:spPr>
        <p:txBody>
          <a:bodyPr vert="horz" lIns="91440" tIns="45720" rIns="91440" bIns="45720" rtlCol="0" anchor="t">
            <a:normAutofit fontScale="85000" lnSpcReduction="20000"/>
          </a:bodyPr>
          <a:lstStyle/>
          <a:p>
            <a:pPr marL="0" indent="0">
              <a:buNone/>
            </a:pPr>
            <a:r>
              <a:rPr lang="en-US" b="1">
                <a:latin typeface="Calibri"/>
                <a:ea typeface="Calibri"/>
                <a:cs typeface="Calibri"/>
              </a:rPr>
              <a:t>Steps Followed to Extract Falcon 9 Launch Data from Wikipedia</a:t>
            </a:r>
            <a:endParaRPr lang="en-US">
              <a:latin typeface="Calibri"/>
              <a:ea typeface="Calibri"/>
              <a:cs typeface="Calibri"/>
            </a:endParaRPr>
          </a:p>
          <a:p>
            <a:r>
              <a:rPr lang="en-US" b="1">
                <a:latin typeface="Calibri"/>
                <a:ea typeface="+mn-lt"/>
                <a:cs typeface="+mn-lt"/>
              </a:rPr>
              <a:t>Requested Falcon 9 Launch Data</a:t>
            </a:r>
            <a:br>
              <a:rPr lang="en-US" b="1">
                <a:latin typeface="Calibri"/>
                <a:ea typeface="+mn-lt"/>
                <a:cs typeface="+mn-lt"/>
              </a:rPr>
            </a:br>
            <a:r>
              <a:rPr lang="en-US" b="1">
                <a:latin typeface="Calibri"/>
                <a:ea typeface="+mn-lt"/>
                <a:cs typeface="+mn-lt"/>
              </a:rPr>
              <a:t> ‣</a:t>
            </a:r>
            <a:r>
              <a:rPr lang="en-US">
                <a:latin typeface="Calibri"/>
                <a:ea typeface="+mn-lt"/>
                <a:cs typeface="+mn-lt"/>
              </a:rPr>
              <a:t> Sent HTTP request to the relevant Wikipedia page containing launch records.</a:t>
            </a:r>
            <a:endParaRPr lang="en-US">
              <a:latin typeface="Calibri"/>
              <a:ea typeface="Calibri"/>
              <a:cs typeface="Calibri"/>
            </a:endParaRPr>
          </a:p>
          <a:p>
            <a:r>
              <a:rPr lang="en-US" b="1">
                <a:latin typeface="Calibri"/>
                <a:ea typeface="+mn-lt"/>
                <a:cs typeface="+mn-lt"/>
              </a:rPr>
              <a:t>Parsed HTML Content</a:t>
            </a:r>
            <a:br>
              <a:rPr lang="en-US" b="1">
                <a:latin typeface="Calibri"/>
                <a:ea typeface="+mn-lt"/>
                <a:cs typeface="+mn-lt"/>
              </a:rPr>
            </a:br>
            <a:r>
              <a:rPr lang="en-US" b="1">
                <a:latin typeface="Calibri"/>
                <a:ea typeface="+mn-lt"/>
                <a:cs typeface="+mn-lt"/>
              </a:rPr>
              <a:t> ‣</a:t>
            </a:r>
            <a:r>
              <a:rPr lang="en-US">
                <a:latin typeface="Calibri"/>
                <a:ea typeface="+mn-lt"/>
                <a:cs typeface="+mn-lt"/>
              </a:rPr>
              <a:t> Created a </a:t>
            </a:r>
            <a:r>
              <a:rPr lang="en-US" err="1">
                <a:latin typeface="Calibri"/>
                <a:ea typeface="Calibri"/>
                <a:cs typeface="Calibri"/>
              </a:rPr>
              <a:t>BeautifulSoup</a:t>
            </a:r>
            <a:r>
              <a:rPr lang="en-US">
                <a:latin typeface="Calibri"/>
                <a:ea typeface="+mn-lt"/>
                <a:cs typeface="+mn-lt"/>
              </a:rPr>
              <a:t> object to navigate the HTML structure.</a:t>
            </a:r>
            <a:endParaRPr lang="en-US">
              <a:latin typeface="Calibri"/>
              <a:ea typeface="Calibri"/>
              <a:cs typeface="Calibri"/>
            </a:endParaRPr>
          </a:p>
          <a:p>
            <a:r>
              <a:rPr lang="en-US" b="1">
                <a:latin typeface="Calibri"/>
                <a:ea typeface="+mn-lt"/>
                <a:cs typeface="+mn-lt"/>
              </a:rPr>
              <a:t>Extracted Table Headers</a:t>
            </a:r>
            <a:br>
              <a:rPr lang="en-US" b="1">
                <a:latin typeface="Calibri"/>
                <a:ea typeface="+mn-lt"/>
                <a:cs typeface="+mn-lt"/>
              </a:rPr>
            </a:br>
            <a:r>
              <a:rPr lang="en-US" b="1">
                <a:latin typeface="Calibri"/>
                <a:ea typeface="+mn-lt"/>
                <a:cs typeface="+mn-lt"/>
              </a:rPr>
              <a:t> ‣</a:t>
            </a:r>
            <a:r>
              <a:rPr lang="en-US">
                <a:latin typeface="Calibri"/>
                <a:ea typeface="+mn-lt"/>
                <a:cs typeface="+mn-lt"/>
              </a:rPr>
              <a:t> Identified and extracted column names from the table's </a:t>
            </a:r>
            <a:r>
              <a:rPr lang="en-US">
                <a:latin typeface="Calibri"/>
                <a:ea typeface="Calibri"/>
                <a:cs typeface="Calibri"/>
              </a:rPr>
              <a:t>&lt;</a:t>
            </a:r>
            <a:r>
              <a:rPr lang="en-US" err="1">
                <a:latin typeface="Calibri"/>
                <a:ea typeface="Calibri"/>
                <a:cs typeface="Calibri"/>
              </a:rPr>
              <a:t>thead</a:t>
            </a:r>
            <a:r>
              <a:rPr lang="en-US">
                <a:latin typeface="Calibri"/>
                <a:ea typeface="Calibri"/>
                <a:cs typeface="Calibri"/>
              </a:rPr>
              <a:t>&gt;</a:t>
            </a:r>
            <a:r>
              <a:rPr lang="en-US">
                <a:latin typeface="Calibri"/>
                <a:ea typeface="+mn-lt"/>
                <a:cs typeface="+mn-lt"/>
              </a:rPr>
              <a:t> section.</a:t>
            </a:r>
            <a:endParaRPr lang="en-US">
              <a:latin typeface="Calibri"/>
              <a:ea typeface="Calibri"/>
              <a:cs typeface="Calibri"/>
            </a:endParaRPr>
          </a:p>
          <a:p>
            <a:r>
              <a:rPr lang="en-US" b="1">
                <a:latin typeface="Calibri"/>
                <a:ea typeface="+mn-lt"/>
                <a:cs typeface="+mn-lt"/>
              </a:rPr>
              <a:t>Parsed Table Rows</a:t>
            </a:r>
            <a:br>
              <a:rPr lang="en-US" b="1">
                <a:latin typeface="Calibri"/>
                <a:ea typeface="+mn-lt"/>
                <a:cs typeface="+mn-lt"/>
              </a:rPr>
            </a:br>
            <a:r>
              <a:rPr lang="en-US" b="1">
                <a:latin typeface="Calibri"/>
                <a:ea typeface="+mn-lt"/>
                <a:cs typeface="+mn-lt"/>
              </a:rPr>
              <a:t> ‣ </a:t>
            </a:r>
            <a:r>
              <a:rPr lang="en-US">
                <a:latin typeface="Calibri"/>
                <a:ea typeface="+mn-lt"/>
                <a:cs typeface="+mn-lt"/>
              </a:rPr>
              <a:t>Iterated through HTML </a:t>
            </a:r>
            <a:r>
              <a:rPr lang="en-US">
                <a:latin typeface="Calibri"/>
                <a:ea typeface="Calibri"/>
                <a:cs typeface="Calibri"/>
              </a:rPr>
              <a:t>&lt;</a:t>
            </a:r>
            <a:r>
              <a:rPr lang="en-US" err="1">
                <a:latin typeface="Calibri"/>
                <a:ea typeface="Calibri"/>
                <a:cs typeface="Calibri"/>
              </a:rPr>
              <a:t>tbody</a:t>
            </a:r>
            <a:r>
              <a:rPr lang="en-US">
                <a:latin typeface="Calibri"/>
                <a:ea typeface="Calibri"/>
                <a:cs typeface="Calibri"/>
              </a:rPr>
              <a:t>&gt;</a:t>
            </a:r>
            <a:r>
              <a:rPr lang="en-US">
                <a:latin typeface="Calibri"/>
                <a:ea typeface="+mn-lt"/>
                <a:cs typeface="+mn-lt"/>
              </a:rPr>
              <a:t> rows to collect launch-specific data.</a:t>
            </a:r>
            <a:endParaRPr lang="en-US">
              <a:latin typeface="Calibri"/>
              <a:ea typeface="Calibri"/>
              <a:cs typeface="Calibri"/>
            </a:endParaRPr>
          </a:p>
          <a:p>
            <a:r>
              <a:rPr lang="en-US" b="1">
                <a:latin typeface="Calibri"/>
                <a:ea typeface="+mn-lt"/>
                <a:cs typeface="+mn-lt"/>
              </a:rPr>
              <a:t>Structured the Data</a:t>
            </a:r>
            <a:br>
              <a:rPr lang="en-US" b="1">
                <a:latin typeface="Calibri"/>
                <a:ea typeface="+mn-lt"/>
                <a:cs typeface="+mn-lt"/>
              </a:rPr>
            </a:br>
            <a:r>
              <a:rPr lang="en-US" b="1">
                <a:latin typeface="Calibri"/>
                <a:ea typeface="+mn-lt"/>
                <a:cs typeface="+mn-lt"/>
              </a:rPr>
              <a:t> ‣ </a:t>
            </a:r>
            <a:r>
              <a:rPr lang="en-US">
                <a:latin typeface="Calibri"/>
                <a:ea typeface="+mn-lt"/>
                <a:cs typeface="+mn-lt"/>
              </a:rPr>
              <a:t>Built a dictionary from the parsed data for clean tabular representation.</a:t>
            </a:r>
            <a:endParaRPr lang="en-US">
              <a:latin typeface="Calibri"/>
              <a:ea typeface="Calibri"/>
              <a:cs typeface="Calibri"/>
            </a:endParaRPr>
          </a:p>
          <a:p>
            <a:r>
              <a:rPr lang="en-US" b="1">
                <a:latin typeface="Calibri"/>
                <a:ea typeface="+mn-lt"/>
                <a:cs typeface="+mn-lt"/>
              </a:rPr>
              <a:t>Created </a:t>
            </a:r>
            <a:r>
              <a:rPr lang="en-US" b="1" err="1">
                <a:latin typeface="Calibri"/>
                <a:ea typeface="+mn-lt"/>
                <a:cs typeface="+mn-lt"/>
              </a:rPr>
              <a:t>DataFrame</a:t>
            </a:r>
            <a:br>
              <a:rPr lang="en-US" b="1">
                <a:latin typeface="Calibri"/>
                <a:ea typeface="+mn-lt"/>
                <a:cs typeface="+mn-lt"/>
              </a:rPr>
            </a:br>
            <a:r>
              <a:rPr lang="en-US" b="1">
                <a:latin typeface="Calibri"/>
                <a:ea typeface="+mn-lt"/>
                <a:cs typeface="+mn-lt"/>
              </a:rPr>
              <a:t> ‣ </a:t>
            </a:r>
            <a:r>
              <a:rPr lang="en-US">
                <a:latin typeface="Calibri"/>
                <a:ea typeface="+mn-lt"/>
                <a:cs typeface="+mn-lt"/>
              </a:rPr>
              <a:t>Converted the dictionary into a Pandas </a:t>
            </a:r>
            <a:r>
              <a:rPr lang="en-US" err="1">
                <a:latin typeface="Calibri"/>
                <a:ea typeface="+mn-lt"/>
                <a:cs typeface="+mn-lt"/>
              </a:rPr>
              <a:t>DataFrame</a:t>
            </a:r>
            <a:r>
              <a:rPr lang="en-US">
                <a:latin typeface="Calibri"/>
                <a:ea typeface="+mn-lt"/>
                <a:cs typeface="+mn-lt"/>
              </a:rPr>
              <a:t> for analysis and Exporting to CSV</a:t>
            </a:r>
            <a:endParaRPr lang="en-US">
              <a:latin typeface="Calibri"/>
              <a:ea typeface="Calibri"/>
              <a:cs typeface="Calibri"/>
            </a:endParaRPr>
          </a:p>
          <a:p>
            <a:endParaRPr lang="en-US" b="1">
              <a:latin typeface="Calibri"/>
            </a:endParaRPr>
          </a:p>
          <a:p>
            <a:endParaRPr lang="en-US"/>
          </a:p>
        </p:txBody>
      </p:sp>
    </p:spTree>
    <p:extLst>
      <p:ext uri="{BB962C8B-B14F-4D97-AF65-F5344CB8AC3E}">
        <p14:creationId xmlns:p14="http://schemas.microsoft.com/office/powerpoint/2010/main" val="68032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B3257-2DEE-59A3-451E-1FC00AAFBB36}"/>
              </a:ext>
            </a:extLst>
          </p:cNvPr>
          <p:cNvSpPr>
            <a:spLocks noGrp="1"/>
          </p:cNvSpPr>
          <p:nvPr>
            <p:ph type="title"/>
          </p:nvPr>
        </p:nvSpPr>
        <p:spPr>
          <a:xfrm>
            <a:off x="640080" y="914400"/>
            <a:ext cx="6291472" cy="1097280"/>
          </a:xfrm>
        </p:spPr>
        <p:txBody>
          <a:bodyPr anchor="t">
            <a:normAutofit/>
          </a:bodyPr>
          <a:lstStyle/>
          <a:p>
            <a:r>
              <a:rPr lang="en-US">
                <a:latin typeface="Calibri"/>
                <a:ea typeface="Calibri"/>
                <a:cs typeface="Calibri"/>
              </a:rPr>
              <a:t>Data Wrangling </a:t>
            </a:r>
          </a:p>
        </p:txBody>
      </p:sp>
      <p:sp>
        <p:nvSpPr>
          <p:cNvPr id="3" name="Content Placeholder 2">
            <a:extLst>
              <a:ext uri="{FF2B5EF4-FFF2-40B4-BE49-F238E27FC236}">
                <a16:creationId xmlns:a16="http://schemas.microsoft.com/office/drawing/2014/main" id="{C0260CD4-D1BF-73E1-9C18-0C957663C147}"/>
              </a:ext>
            </a:extLst>
          </p:cNvPr>
          <p:cNvSpPr>
            <a:spLocks noGrp="1"/>
          </p:cNvSpPr>
          <p:nvPr>
            <p:ph idx="1"/>
          </p:nvPr>
        </p:nvSpPr>
        <p:spPr>
          <a:xfrm>
            <a:off x="640080" y="2176036"/>
            <a:ext cx="6291472" cy="4123944"/>
          </a:xfrm>
        </p:spPr>
        <p:txBody>
          <a:bodyPr vert="horz" lIns="91440" tIns="45720" rIns="91440" bIns="45720" rtlCol="0">
            <a:normAutofit/>
          </a:bodyPr>
          <a:lstStyle/>
          <a:p>
            <a:pPr marL="0" indent="0">
              <a:buNone/>
            </a:pPr>
            <a:r>
              <a:rPr lang="en-US">
                <a:latin typeface="Calibri"/>
                <a:ea typeface="Calibri"/>
                <a:cs typeface="Calibri"/>
              </a:rPr>
              <a:t>Steps involved in Data Wrangling </a:t>
            </a:r>
          </a:p>
          <a:p>
            <a:r>
              <a:rPr lang="en-US" b="1">
                <a:latin typeface="Calibri"/>
                <a:ea typeface="+mn-lt"/>
                <a:cs typeface="+mn-lt"/>
              </a:rPr>
              <a:t>Dropped</a:t>
            </a:r>
            <a:r>
              <a:rPr lang="en-US">
                <a:latin typeface="Calibri"/>
                <a:ea typeface="+mn-lt"/>
                <a:cs typeface="+mn-lt"/>
              </a:rPr>
              <a:t> irrelevant columns (e.g., images, links)</a:t>
            </a:r>
            <a:endParaRPr lang="en-US">
              <a:latin typeface="Calibri"/>
              <a:ea typeface="Calibri"/>
              <a:cs typeface="Calibri"/>
            </a:endParaRPr>
          </a:p>
          <a:p>
            <a:r>
              <a:rPr lang="en-US" b="1">
                <a:latin typeface="Calibri"/>
                <a:ea typeface="+mn-lt"/>
                <a:cs typeface="+mn-lt"/>
              </a:rPr>
              <a:t>Renamed</a:t>
            </a:r>
            <a:r>
              <a:rPr lang="en-US">
                <a:latin typeface="Calibri"/>
                <a:ea typeface="+mn-lt"/>
                <a:cs typeface="+mn-lt"/>
              </a:rPr>
              <a:t> columns for clarity and consistency</a:t>
            </a:r>
            <a:endParaRPr lang="en-US">
              <a:latin typeface="Calibri"/>
              <a:ea typeface="Calibri"/>
              <a:cs typeface="Calibri"/>
            </a:endParaRPr>
          </a:p>
          <a:p>
            <a:r>
              <a:rPr lang="en-US" b="1">
                <a:latin typeface="Calibri"/>
                <a:ea typeface="+mn-lt"/>
                <a:cs typeface="+mn-lt"/>
              </a:rPr>
              <a:t>Converted</a:t>
            </a:r>
            <a:r>
              <a:rPr lang="en-US">
                <a:latin typeface="Calibri"/>
                <a:ea typeface="+mn-lt"/>
                <a:cs typeface="+mn-lt"/>
              </a:rPr>
              <a:t> data types (e.g., date, numeric fields)</a:t>
            </a:r>
            <a:endParaRPr lang="en-US">
              <a:latin typeface="Calibri"/>
              <a:ea typeface="Calibri"/>
              <a:cs typeface="Calibri"/>
            </a:endParaRPr>
          </a:p>
          <a:p>
            <a:r>
              <a:rPr lang="en-US" b="1">
                <a:latin typeface="Calibri"/>
                <a:ea typeface="+mn-lt"/>
                <a:cs typeface="+mn-lt"/>
              </a:rPr>
              <a:t>Handled</a:t>
            </a:r>
            <a:r>
              <a:rPr lang="en-US">
                <a:latin typeface="Calibri"/>
                <a:ea typeface="+mn-lt"/>
                <a:cs typeface="+mn-lt"/>
              </a:rPr>
              <a:t> missing values using mean or row removal</a:t>
            </a:r>
            <a:endParaRPr lang="en-US">
              <a:latin typeface="Calibri"/>
              <a:ea typeface="Calibri"/>
              <a:cs typeface="Calibri"/>
            </a:endParaRPr>
          </a:p>
          <a:p>
            <a:r>
              <a:rPr lang="en-US" b="1">
                <a:latin typeface="Calibri"/>
                <a:ea typeface="+mn-lt"/>
                <a:cs typeface="+mn-lt"/>
              </a:rPr>
              <a:t>Created</a:t>
            </a:r>
            <a:r>
              <a:rPr lang="en-US">
                <a:latin typeface="Calibri"/>
                <a:ea typeface="+mn-lt"/>
                <a:cs typeface="+mn-lt"/>
              </a:rPr>
              <a:t> new column: </a:t>
            </a:r>
            <a:r>
              <a:rPr lang="en-US" err="1">
                <a:latin typeface="Calibri"/>
                <a:ea typeface="Calibri"/>
                <a:cs typeface="Calibri"/>
              </a:rPr>
              <a:t>FirstStageLandingSuccess</a:t>
            </a:r>
            <a:r>
              <a:rPr lang="en-US">
                <a:latin typeface="Calibri"/>
                <a:ea typeface="+mn-lt"/>
                <a:cs typeface="+mn-lt"/>
              </a:rPr>
              <a:t> (1 or 0)</a:t>
            </a:r>
            <a:endParaRPr lang="en-US">
              <a:latin typeface="Calibri"/>
              <a:ea typeface="Calibri"/>
              <a:cs typeface="Calibri"/>
            </a:endParaRPr>
          </a:p>
          <a:p>
            <a:r>
              <a:rPr lang="en-US" b="1">
                <a:latin typeface="Calibri"/>
                <a:ea typeface="+mn-lt"/>
                <a:cs typeface="+mn-lt"/>
              </a:rPr>
              <a:t>Filtered</a:t>
            </a:r>
            <a:r>
              <a:rPr lang="en-US">
                <a:latin typeface="Calibri"/>
                <a:ea typeface="+mn-lt"/>
                <a:cs typeface="+mn-lt"/>
              </a:rPr>
              <a:t> dataset to include only Falcon 9 launches</a:t>
            </a:r>
            <a:endParaRPr lang="en-US">
              <a:latin typeface="Calibri"/>
              <a:ea typeface="Calibri"/>
              <a:cs typeface="Calibri"/>
            </a:endParaRPr>
          </a:p>
          <a:p>
            <a:r>
              <a:rPr lang="en-US" b="1">
                <a:latin typeface="Calibri"/>
                <a:ea typeface="+mn-lt"/>
                <a:cs typeface="+mn-lt"/>
              </a:rPr>
              <a:t>Exported</a:t>
            </a:r>
            <a:r>
              <a:rPr lang="en-US">
                <a:latin typeface="Calibri"/>
                <a:ea typeface="+mn-lt"/>
                <a:cs typeface="+mn-lt"/>
              </a:rPr>
              <a:t> cleaned dataset to CSV for analysis</a:t>
            </a:r>
            <a:endParaRPr lang="en-US">
              <a:latin typeface="Calibri"/>
            </a:endParaRPr>
          </a:p>
          <a:p>
            <a:endParaRPr lang="en-US"/>
          </a:p>
        </p:txBody>
      </p:sp>
      <p:pic>
        <p:nvPicPr>
          <p:cNvPr id="4" name="Picture 3" descr="A magnifying glass on a graph&#10;&#10;AI-generated content may be incorrect.">
            <a:extLst>
              <a:ext uri="{FF2B5EF4-FFF2-40B4-BE49-F238E27FC236}">
                <a16:creationId xmlns:a16="http://schemas.microsoft.com/office/drawing/2014/main" id="{99813282-4D2C-27FF-C894-E63547EEBB3B}"/>
              </a:ext>
            </a:extLst>
          </p:cNvPr>
          <p:cNvPicPr>
            <a:picLocks noChangeAspect="1"/>
          </p:cNvPicPr>
          <p:nvPr/>
        </p:nvPicPr>
        <p:blipFill>
          <a:blip r:embed="rId2"/>
          <a:srcRect l="31740" r="16343" b="-2"/>
          <a:stretch>
            <a:fillRect/>
          </a:stretch>
        </p:blipFill>
        <p:spPr>
          <a:xfrm>
            <a:off x="7232145" y="276809"/>
            <a:ext cx="4958876" cy="6025799"/>
          </a:xfrm>
          <a:prstGeom prst="rect">
            <a:avLst/>
          </a:prstGeom>
        </p:spPr>
      </p:pic>
      <p:cxnSp>
        <p:nvCxnSpPr>
          <p:cNvPr id="11" name="Straight Connector 10">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126295"/>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DashVTI</vt:lpstr>
      <vt:lpstr>Predictive Analysis on SpaceX First Stage Reuse </vt:lpstr>
      <vt:lpstr>Content</vt:lpstr>
      <vt:lpstr>Executive Summary</vt:lpstr>
      <vt:lpstr>Introduction</vt:lpstr>
      <vt:lpstr>PowerPoint Presentation</vt:lpstr>
      <vt:lpstr>Steps Involved in Methodology</vt:lpstr>
      <vt:lpstr>Data Collection - API</vt:lpstr>
      <vt:lpstr>Data Collection Via Web Scraping  </vt:lpstr>
      <vt:lpstr>Data Wrangling </vt:lpstr>
      <vt:lpstr>EDA with Visualization</vt:lpstr>
      <vt:lpstr>EDA with SQL</vt:lpstr>
      <vt:lpstr>Interactive Map with Folium </vt:lpstr>
      <vt:lpstr>Build Dashboards with Potly Dash</vt:lpstr>
      <vt:lpstr>Predictive Analysis </vt:lpstr>
      <vt:lpstr>PowerPoint Presentation</vt:lpstr>
      <vt:lpstr>Flight Number vs. Launch Site </vt:lpstr>
      <vt:lpstr>Payload vs. Launch Site</vt:lpstr>
      <vt:lpstr>Success Rate by Orbit </vt:lpstr>
      <vt:lpstr>Flight Number vs. Orbit</vt:lpstr>
      <vt:lpstr>Payload vs. Orbit</vt:lpstr>
      <vt:lpstr>Launch Success over Time </vt:lpstr>
      <vt:lpstr>Lauch Site Info</vt:lpstr>
      <vt:lpstr>Launch Site Names Begin with 'CCA'</vt:lpstr>
      <vt:lpstr>Total Payload Mass</vt:lpstr>
      <vt:lpstr>Payload Mass </vt:lpstr>
      <vt:lpstr>Successful Drone Ship Landing with Payload between 4000 and 6000 </vt:lpstr>
      <vt:lpstr>Boosters Carried Maximum Payload</vt:lpstr>
      <vt:lpstr>Failed Landings on Drone Ship </vt:lpstr>
      <vt:lpstr>Count of Successful Landings </vt:lpstr>
      <vt:lpstr>PowerPoint Presentation</vt:lpstr>
      <vt:lpstr>Launch Sites with Markers  </vt:lpstr>
      <vt:lpstr>Color Labeled Lauch Sites</vt:lpstr>
      <vt:lpstr>Distance to Proximities</vt:lpstr>
      <vt:lpstr>PowerPoint Presentation</vt:lpstr>
      <vt:lpstr>Launch Success by Site </vt:lpstr>
      <vt:lpstr>Launch Success for (KSC LC-29A) </vt:lpstr>
      <vt:lpstr>Success Rate by Booster Version and Payload Range</vt:lpstr>
      <vt:lpstr>PowerPoint Presentation</vt:lpstr>
      <vt:lpstr>Classification Accuracy </vt:lpstr>
      <vt:lpstr>Confusion Matrix – Decision Tree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366</cp:revision>
  <dcterms:created xsi:type="dcterms:W3CDTF">2025-06-02T20:53:51Z</dcterms:created>
  <dcterms:modified xsi:type="dcterms:W3CDTF">2025-06-03T01:57:29Z</dcterms:modified>
</cp:coreProperties>
</file>